
<file path=[Content_Types].xml><?xml version="1.0" encoding="utf-8"?>
<Types xmlns="http://schemas.openxmlformats.org/package/2006/content-types">
  <Default Extension="xml" ContentType="application/xml"/>
  <Default Extension="jpeg" ContentType="image/jpeg"/>
  <Default Extension="JPG" ContentType="image/jpeg"/>
  <Default Extension="emf" ContentType="image/x-emf"/>
  <Default Extension="xlsx" ContentType="application/vnd.openxmlformats-officedocument.spreadsheetml.sheet"/>
  <Default Extension="rels" ContentType="application/vnd.openxmlformats-package.relationships+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82" r:id="rId3"/>
    <p:sldId id="260" r:id="rId4"/>
    <p:sldId id="261" r:id="rId5"/>
    <p:sldId id="275" r:id="rId6"/>
    <p:sldId id="262" r:id="rId7"/>
    <p:sldId id="263" r:id="rId8"/>
    <p:sldId id="257" r:id="rId9"/>
    <p:sldId id="279" r:id="rId10"/>
    <p:sldId id="264" r:id="rId11"/>
    <p:sldId id="265" r:id="rId12"/>
    <p:sldId id="280" r:id="rId13"/>
    <p:sldId id="269" r:id="rId14"/>
    <p:sldId id="283" r:id="rId15"/>
    <p:sldId id="274" r:id="rId16"/>
    <p:sldId id="281" r:id="rId17"/>
    <p:sldId id="276"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137" autoAdjust="0"/>
    <p:restoredTop sz="94660"/>
  </p:normalViewPr>
  <p:slideViewPr>
    <p:cSldViewPr>
      <p:cViewPr>
        <p:scale>
          <a:sx n="96" d="100"/>
          <a:sy n="96" d="100"/>
        </p:scale>
        <p:origin x="1464" y="224"/>
      </p:cViewPr>
      <p:guideLst>
        <p:guide orient="horz" pos="2160"/>
        <p:guide pos="2880"/>
      </p:guideLst>
    </p:cSldViewPr>
  </p:slideViewPr>
  <p:notesTextViewPr>
    <p:cViewPr>
      <p:scale>
        <a:sx n="1" d="1"/>
        <a:sy n="1" d="1"/>
      </p:scale>
      <p:origin x="0" y="0"/>
    </p:cViewPr>
  </p:notesTextViewPr>
  <p:sorterViewPr>
    <p:cViewPr>
      <p:scale>
        <a:sx n="100" d="100"/>
        <a:sy n="100" d="100"/>
      </p:scale>
      <p:origin x="0" y="2994"/>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viewProps" Target="viewProps.xml"/><Relationship Id="rId21" Type="http://schemas.openxmlformats.org/officeDocument/2006/relationships/theme" Target="theme/theme1.xml"/><Relationship Id="rId2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presProps" Target="pres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BCAB975-1F49-4B24-ABCE-1D138A4DB241}" type="doc">
      <dgm:prSet loTypeId="urn:microsoft.com/office/officeart/2005/8/layout/balance1" loCatId="relationship" qsTypeId="urn:microsoft.com/office/officeart/2005/8/quickstyle/3d3" qsCatId="3D" csTypeId="urn:microsoft.com/office/officeart/2005/8/colors/colorful1" csCatId="colorful" phldr="1"/>
      <dgm:spPr/>
      <dgm:t>
        <a:bodyPr/>
        <a:lstStyle/>
        <a:p>
          <a:endParaRPr lang="en-GB"/>
        </a:p>
      </dgm:t>
    </dgm:pt>
    <dgm:pt modelId="{77B00EFF-B3EA-4795-A9F6-C9D6F35C91A4}">
      <dgm:prSet phldrT="[Text]"/>
      <dgm:spPr/>
      <dgm:t>
        <a:bodyPr/>
        <a:lstStyle/>
        <a:p>
          <a:r>
            <a:rPr lang="en-GB" b="1">
              <a:solidFill>
                <a:sysClr val="windowText" lastClr="000000"/>
              </a:solidFill>
              <a:latin typeface="+mj-lt"/>
            </a:rPr>
            <a:t>State Powers</a:t>
          </a:r>
        </a:p>
      </dgm:t>
    </dgm:pt>
    <dgm:pt modelId="{70AF3BAC-A381-4E6F-9884-A0A99F26E63F}" type="parTrans" cxnId="{605191EC-3A9C-455D-AE9D-0BC2EED28C9E}">
      <dgm:prSet/>
      <dgm:spPr/>
      <dgm:t>
        <a:bodyPr/>
        <a:lstStyle/>
        <a:p>
          <a:endParaRPr lang="en-GB"/>
        </a:p>
      </dgm:t>
    </dgm:pt>
    <dgm:pt modelId="{41FCA4B0-CC5E-46D3-B585-E7CD774C0107}" type="sibTrans" cxnId="{605191EC-3A9C-455D-AE9D-0BC2EED28C9E}">
      <dgm:prSet/>
      <dgm:spPr/>
      <dgm:t>
        <a:bodyPr/>
        <a:lstStyle/>
        <a:p>
          <a:endParaRPr lang="en-GB"/>
        </a:p>
      </dgm:t>
    </dgm:pt>
    <dgm:pt modelId="{CE959CE2-95B3-4787-A878-11DA12C24AB2}">
      <dgm:prSet phldrT="[Text]" custT="1"/>
      <dgm:spPr/>
      <dgm:t>
        <a:bodyPr/>
        <a:lstStyle/>
        <a:p>
          <a:r>
            <a:rPr lang="en-GB" sz="1400" dirty="0" smtClean="0">
              <a:latin typeface="+mj-lt"/>
            </a:rPr>
            <a:t>Assessment</a:t>
          </a:r>
          <a:endParaRPr lang="en-GB" sz="1000" dirty="0">
            <a:latin typeface="+mj-lt"/>
          </a:endParaRPr>
        </a:p>
      </dgm:t>
    </dgm:pt>
    <dgm:pt modelId="{13B48BEC-069E-459A-A4D1-10B52A1BA210}" type="parTrans" cxnId="{D770F730-E08A-4F00-833A-39A070DDD147}">
      <dgm:prSet/>
      <dgm:spPr/>
      <dgm:t>
        <a:bodyPr/>
        <a:lstStyle/>
        <a:p>
          <a:endParaRPr lang="en-GB"/>
        </a:p>
      </dgm:t>
    </dgm:pt>
    <dgm:pt modelId="{B0FD4CDB-652F-49C8-B591-06A4D916EFD2}" type="sibTrans" cxnId="{D770F730-E08A-4F00-833A-39A070DDD147}">
      <dgm:prSet/>
      <dgm:spPr/>
      <dgm:t>
        <a:bodyPr/>
        <a:lstStyle/>
        <a:p>
          <a:endParaRPr lang="en-GB"/>
        </a:p>
      </dgm:t>
    </dgm:pt>
    <dgm:pt modelId="{2CEDF265-4890-4114-9047-C4198073C33D}">
      <dgm:prSet phldrT="[Text]"/>
      <dgm:spPr/>
      <dgm:t>
        <a:bodyPr/>
        <a:lstStyle/>
        <a:p>
          <a:r>
            <a:rPr lang="en-GB">
              <a:latin typeface="+mj-lt"/>
            </a:rPr>
            <a:t>Consent</a:t>
          </a:r>
        </a:p>
      </dgm:t>
    </dgm:pt>
    <dgm:pt modelId="{6307BDA1-833D-49DE-8176-0F5999C4612D}" type="parTrans" cxnId="{57CCAED5-8890-4A68-A890-DB45E4E048BA}">
      <dgm:prSet/>
      <dgm:spPr/>
      <dgm:t>
        <a:bodyPr/>
        <a:lstStyle/>
        <a:p>
          <a:endParaRPr lang="en-GB"/>
        </a:p>
      </dgm:t>
    </dgm:pt>
    <dgm:pt modelId="{CA439066-1E89-4445-97A7-AB5C834F7880}" type="sibTrans" cxnId="{57CCAED5-8890-4A68-A890-DB45E4E048BA}">
      <dgm:prSet/>
      <dgm:spPr/>
      <dgm:t>
        <a:bodyPr/>
        <a:lstStyle/>
        <a:p>
          <a:endParaRPr lang="en-GB"/>
        </a:p>
      </dgm:t>
    </dgm:pt>
    <dgm:pt modelId="{3B6F151C-4A88-481A-B105-38258AAA5A73}">
      <dgm:prSet/>
      <dgm:spPr/>
      <dgm:t>
        <a:bodyPr/>
        <a:lstStyle/>
        <a:p>
          <a:endParaRPr lang="en-GB"/>
        </a:p>
      </dgm:t>
    </dgm:pt>
    <dgm:pt modelId="{EF6179B1-7AE7-4E82-9CA7-A885DB1C6D3A}" type="parTrans" cxnId="{17A64B3E-8C1D-4059-ACD3-9C523A3430EA}">
      <dgm:prSet/>
      <dgm:spPr/>
      <dgm:t>
        <a:bodyPr/>
        <a:lstStyle/>
        <a:p>
          <a:endParaRPr lang="en-GB"/>
        </a:p>
      </dgm:t>
    </dgm:pt>
    <dgm:pt modelId="{BD1C1A31-FB22-4395-9DBF-00A746A7693B}" type="sibTrans" cxnId="{17A64B3E-8C1D-4059-ACD3-9C523A3430EA}">
      <dgm:prSet/>
      <dgm:spPr/>
      <dgm:t>
        <a:bodyPr/>
        <a:lstStyle/>
        <a:p>
          <a:endParaRPr lang="en-GB"/>
        </a:p>
      </dgm:t>
    </dgm:pt>
    <dgm:pt modelId="{1203A964-A98E-455F-93CA-DDB0A1793300}">
      <dgm:prSet phldrT="[Text]"/>
      <dgm:spPr/>
      <dgm:t>
        <a:bodyPr/>
        <a:lstStyle/>
        <a:p>
          <a:r>
            <a:rPr lang="en-GB">
              <a:latin typeface="+mj-lt"/>
            </a:rPr>
            <a:t>Remedies</a:t>
          </a:r>
        </a:p>
      </dgm:t>
    </dgm:pt>
    <dgm:pt modelId="{B9EECD19-D09F-45EB-9413-3B4A80AAA4EE}" type="sibTrans" cxnId="{2C05C9CC-AD53-4187-97B5-8605FC753B0F}">
      <dgm:prSet/>
      <dgm:spPr/>
      <dgm:t>
        <a:bodyPr/>
        <a:lstStyle/>
        <a:p>
          <a:endParaRPr lang="en-GB"/>
        </a:p>
      </dgm:t>
    </dgm:pt>
    <dgm:pt modelId="{71153D45-E5E1-429A-8F80-222504115C97}" type="parTrans" cxnId="{2C05C9CC-AD53-4187-97B5-8605FC753B0F}">
      <dgm:prSet/>
      <dgm:spPr/>
      <dgm:t>
        <a:bodyPr/>
        <a:lstStyle/>
        <a:p>
          <a:endParaRPr lang="en-GB"/>
        </a:p>
      </dgm:t>
    </dgm:pt>
    <dgm:pt modelId="{F62D4375-287C-4853-9D8B-B44ABE925588}">
      <dgm:prSet phldrT="[Text]"/>
      <dgm:spPr/>
      <dgm:t>
        <a:bodyPr/>
        <a:lstStyle/>
        <a:p>
          <a:r>
            <a:rPr lang="en-GB" b="1">
              <a:solidFill>
                <a:sysClr val="windowText" lastClr="000000"/>
              </a:solidFill>
              <a:latin typeface="+mj-lt"/>
            </a:rPr>
            <a:t>Private Rights</a:t>
          </a:r>
        </a:p>
      </dgm:t>
    </dgm:pt>
    <dgm:pt modelId="{7F0527F5-936E-44C3-8F4E-B05570215FF0}" type="sibTrans" cxnId="{A393F43E-7D07-49A0-B052-7AB12007C35F}">
      <dgm:prSet/>
      <dgm:spPr/>
      <dgm:t>
        <a:bodyPr/>
        <a:lstStyle/>
        <a:p>
          <a:endParaRPr lang="en-GB"/>
        </a:p>
      </dgm:t>
    </dgm:pt>
    <dgm:pt modelId="{A5D0E8EB-1F8D-479B-A2FE-198D5A3E25E7}" type="parTrans" cxnId="{A393F43E-7D07-49A0-B052-7AB12007C35F}">
      <dgm:prSet/>
      <dgm:spPr/>
      <dgm:t>
        <a:bodyPr/>
        <a:lstStyle/>
        <a:p>
          <a:endParaRPr lang="en-GB"/>
        </a:p>
      </dgm:t>
    </dgm:pt>
    <dgm:pt modelId="{17D7075A-933A-45A5-A4C8-79ADBA650514}">
      <dgm:prSet phldrT="[Text]" custT="1"/>
      <dgm:spPr/>
      <dgm:t>
        <a:bodyPr/>
        <a:lstStyle/>
        <a:p>
          <a:r>
            <a:rPr lang="en-GB" sz="1400">
              <a:latin typeface="+mj-lt"/>
            </a:rPr>
            <a:t>Surveillance</a:t>
          </a:r>
        </a:p>
      </dgm:t>
    </dgm:pt>
    <dgm:pt modelId="{271061EF-1525-4D58-B625-ED9501F74D05}" type="sibTrans" cxnId="{8164A31F-91F5-4DEF-884C-71AB256CA1F6}">
      <dgm:prSet/>
      <dgm:spPr/>
      <dgm:t>
        <a:bodyPr/>
        <a:lstStyle/>
        <a:p>
          <a:endParaRPr lang="en-GB"/>
        </a:p>
      </dgm:t>
    </dgm:pt>
    <dgm:pt modelId="{F38786D4-5BA0-442B-9791-DAE5E94C4FA4}" type="parTrans" cxnId="{8164A31F-91F5-4DEF-884C-71AB256CA1F6}">
      <dgm:prSet/>
      <dgm:spPr/>
      <dgm:t>
        <a:bodyPr/>
        <a:lstStyle/>
        <a:p>
          <a:endParaRPr lang="en-GB"/>
        </a:p>
      </dgm:t>
    </dgm:pt>
    <dgm:pt modelId="{F4D09787-D730-4580-AF11-62F9A2EF5D8D}">
      <dgm:prSet custT="1"/>
      <dgm:spPr/>
      <dgm:t>
        <a:bodyPr/>
        <a:lstStyle/>
        <a:p>
          <a:r>
            <a:rPr lang="en-GB" sz="1400">
              <a:latin typeface="+mj-lt"/>
            </a:rPr>
            <a:t>Mandatory reporting</a:t>
          </a:r>
        </a:p>
      </dgm:t>
    </dgm:pt>
    <dgm:pt modelId="{ECE07F20-D7E3-4A93-AFEC-E239B324C908}" type="sibTrans" cxnId="{FAF8BEDB-1158-458A-8BD6-028E7D2EF464}">
      <dgm:prSet/>
      <dgm:spPr/>
      <dgm:t>
        <a:bodyPr/>
        <a:lstStyle/>
        <a:p>
          <a:endParaRPr lang="en-GB"/>
        </a:p>
      </dgm:t>
    </dgm:pt>
    <dgm:pt modelId="{7347CF8D-5F1A-43FF-B538-A6F9EC629A82}" type="parTrans" cxnId="{FAF8BEDB-1158-458A-8BD6-028E7D2EF464}">
      <dgm:prSet/>
      <dgm:spPr/>
      <dgm:t>
        <a:bodyPr/>
        <a:lstStyle/>
        <a:p>
          <a:endParaRPr lang="en-GB"/>
        </a:p>
      </dgm:t>
    </dgm:pt>
    <dgm:pt modelId="{58573666-8AA0-442F-B31C-38754787D833}">
      <dgm:prSet custT="1"/>
      <dgm:spPr/>
      <dgm:t>
        <a:bodyPr/>
        <a:lstStyle/>
        <a:p>
          <a:r>
            <a:rPr lang="en-GB" sz="1400">
              <a:latin typeface="+mj-lt"/>
            </a:rPr>
            <a:t>Concerns/</a:t>
          </a:r>
        </a:p>
        <a:p>
          <a:r>
            <a:rPr lang="en-GB" sz="1400">
              <a:latin typeface="+mj-lt"/>
            </a:rPr>
            <a:t>Allegations</a:t>
          </a:r>
        </a:p>
      </dgm:t>
    </dgm:pt>
    <dgm:pt modelId="{12FD8893-0674-48D1-A30E-836D4A303B52}" type="sibTrans" cxnId="{8EB5D16E-CE96-48E5-B57C-0218A2F05116}">
      <dgm:prSet/>
      <dgm:spPr/>
      <dgm:t>
        <a:bodyPr/>
        <a:lstStyle/>
        <a:p>
          <a:endParaRPr lang="en-GB"/>
        </a:p>
      </dgm:t>
    </dgm:pt>
    <dgm:pt modelId="{8AC366F2-204B-457F-901A-C66600929D02}" type="parTrans" cxnId="{8EB5D16E-CE96-48E5-B57C-0218A2F05116}">
      <dgm:prSet/>
      <dgm:spPr/>
      <dgm:t>
        <a:bodyPr/>
        <a:lstStyle/>
        <a:p>
          <a:endParaRPr lang="en-GB"/>
        </a:p>
      </dgm:t>
    </dgm:pt>
    <dgm:pt modelId="{66A3F9A7-E120-4D35-9932-73AB7DC1F75F}" type="pres">
      <dgm:prSet presAssocID="{CBCAB975-1F49-4B24-ABCE-1D138A4DB241}" presName="outerComposite" presStyleCnt="0">
        <dgm:presLayoutVars>
          <dgm:chMax val="2"/>
          <dgm:animLvl val="lvl"/>
          <dgm:resizeHandles val="exact"/>
        </dgm:presLayoutVars>
      </dgm:prSet>
      <dgm:spPr/>
      <dgm:t>
        <a:bodyPr/>
        <a:lstStyle/>
        <a:p>
          <a:endParaRPr lang="en-GB"/>
        </a:p>
      </dgm:t>
    </dgm:pt>
    <dgm:pt modelId="{E36BD08A-F01B-4429-B33B-9A52F3F3CD56}" type="pres">
      <dgm:prSet presAssocID="{CBCAB975-1F49-4B24-ABCE-1D138A4DB241}" presName="dummyMaxCanvas" presStyleCnt="0"/>
      <dgm:spPr/>
      <dgm:t>
        <a:bodyPr/>
        <a:lstStyle/>
        <a:p>
          <a:endParaRPr lang="en-GB"/>
        </a:p>
      </dgm:t>
    </dgm:pt>
    <dgm:pt modelId="{81667B97-4FAB-40B8-832A-8EF94C74580A}" type="pres">
      <dgm:prSet presAssocID="{CBCAB975-1F49-4B24-ABCE-1D138A4DB241}" presName="parentComposite" presStyleCnt="0"/>
      <dgm:spPr/>
      <dgm:t>
        <a:bodyPr/>
        <a:lstStyle/>
        <a:p>
          <a:endParaRPr lang="en-GB"/>
        </a:p>
      </dgm:t>
    </dgm:pt>
    <dgm:pt modelId="{A380AD5F-5CD4-4DF0-872B-F10764325D6C}" type="pres">
      <dgm:prSet presAssocID="{CBCAB975-1F49-4B24-ABCE-1D138A4DB241}" presName="parent1" presStyleLbl="alignAccFollowNode1" presStyleIdx="0" presStyleCnt="4">
        <dgm:presLayoutVars>
          <dgm:chMax val="4"/>
        </dgm:presLayoutVars>
      </dgm:prSet>
      <dgm:spPr/>
      <dgm:t>
        <a:bodyPr/>
        <a:lstStyle/>
        <a:p>
          <a:endParaRPr lang="en-GB"/>
        </a:p>
      </dgm:t>
    </dgm:pt>
    <dgm:pt modelId="{F81199AF-ECF1-40A8-99CD-3F9988C2C21B}" type="pres">
      <dgm:prSet presAssocID="{CBCAB975-1F49-4B24-ABCE-1D138A4DB241}" presName="parent2" presStyleLbl="alignAccFollowNode1" presStyleIdx="1" presStyleCnt="4">
        <dgm:presLayoutVars>
          <dgm:chMax val="4"/>
        </dgm:presLayoutVars>
      </dgm:prSet>
      <dgm:spPr/>
      <dgm:t>
        <a:bodyPr/>
        <a:lstStyle/>
        <a:p>
          <a:endParaRPr lang="en-GB"/>
        </a:p>
      </dgm:t>
    </dgm:pt>
    <dgm:pt modelId="{5044BB8B-9047-49B0-BD5B-1573C3580345}" type="pres">
      <dgm:prSet presAssocID="{CBCAB975-1F49-4B24-ABCE-1D138A4DB241}" presName="childrenComposite" presStyleCnt="0"/>
      <dgm:spPr/>
      <dgm:t>
        <a:bodyPr/>
        <a:lstStyle/>
        <a:p>
          <a:endParaRPr lang="en-GB"/>
        </a:p>
      </dgm:t>
    </dgm:pt>
    <dgm:pt modelId="{783343D4-4D43-40AF-87F1-934B807C7F0E}" type="pres">
      <dgm:prSet presAssocID="{CBCAB975-1F49-4B24-ABCE-1D138A4DB241}" presName="dummyMaxCanvas_ChildArea" presStyleCnt="0"/>
      <dgm:spPr/>
      <dgm:t>
        <a:bodyPr/>
        <a:lstStyle/>
        <a:p>
          <a:endParaRPr lang="en-GB"/>
        </a:p>
      </dgm:t>
    </dgm:pt>
    <dgm:pt modelId="{38D72822-1D2A-4B10-A399-881445D1124B}" type="pres">
      <dgm:prSet presAssocID="{CBCAB975-1F49-4B24-ABCE-1D138A4DB241}" presName="fulcrum" presStyleLbl="alignAccFollowNode1" presStyleIdx="2" presStyleCnt="4"/>
      <dgm:spPr/>
      <dgm:t>
        <a:bodyPr/>
        <a:lstStyle/>
        <a:p>
          <a:endParaRPr lang="en-GB"/>
        </a:p>
      </dgm:t>
    </dgm:pt>
    <dgm:pt modelId="{5F72BF38-BDC4-4CBC-B76D-E6844E06BB9C}" type="pres">
      <dgm:prSet presAssocID="{CBCAB975-1F49-4B24-ABCE-1D138A4DB241}" presName="balance_42" presStyleLbl="alignAccFollowNode1" presStyleIdx="3" presStyleCnt="4">
        <dgm:presLayoutVars>
          <dgm:bulletEnabled val="1"/>
        </dgm:presLayoutVars>
      </dgm:prSet>
      <dgm:spPr/>
      <dgm:t>
        <a:bodyPr/>
        <a:lstStyle/>
        <a:p>
          <a:endParaRPr lang="en-GB"/>
        </a:p>
      </dgm:t>
    </dgm:pt>
    <dgm:pt modelId="{30E4127F-BFCD-4580-944F-8549FE173DB5}" type="pres">
      <dgm:prSet presAssocID="{CBCAB975-1F49-4B24-ABCE-1D138A4DB241}" presName="left_42_1" presStyleLbl="node1" presStyleIdx="0" presStyleCnt="6" custLinFactNeighborX="2290" custLinFactNeighborY="-3766">
        <dgm:presLayoutVars>
          <dgm:bulletEnabled val="1"/>
        </dgm:presLayoutVars>
      </dgm:prSet>
      <dgm:spPr/>
      <dgm:t>
        <a:bodyPr/>
        <a:lstStyle/>
        <a:p>
          <a:endParaRPr lang="en-GB"/>
        </a:p>
      </dgm:t>
    </dgm:pt>
    <dgm:pt modelId="{79E18E01-4DB0-4287-8D60-7581D955A701}" type="pres">
      <dgm:prSet presAssocID="{CBCAB975-1F49-4B24-ABCE-1D138A4DB241}" presName="left_42_2" presStyleLbl="node1" presStyleIdx="1" presStyleCnt="6">
        <dgm:presLayoutVars>
          <dgm:bulletEnabled val="1"/>
        </dgm:presLayoutVars>
      </dgm:prSet>
      <dgm:spPr/>
      <dgm:t>
        <a:bodyPr/>
        <a:lstStyle/>
        <a:p>
          <a:endParaRPr lang="en-GB"/>
        </a:p>
      </dgm:t>
    </dgm:pt>
    <dgm:pt modelId="{21721BC4-C158-48B9-8BC2-2A2148F06C45}" type="pres">
      <dgm:prSet presAssocID="{CBCAB975-1F49-4B24-ABCE-1D138A4DB241}" presName="left_42_3" presStyleLbl="node1" presStyleIdx="2" presStyleCnt="6">
        <dgm:presLayoutVars>
          <dgm:bulletEnabled val="1"/>
        </dgm:presLayoutVars>
      </dgm:prSet>
      <dgm:spPr/>
      <dgm:t>
        <a:bodyPr/>
        <a:lstStyle/>
        <a:p>
          <a:endParaRPr lang="en-GB"/>
        </a:p>
      </dgm:t>
    </dgm:pt>
    <dgm:pt modelId="{98D5B2BB-976C-476E-A92B-5ABD743EB114}" type="pres">
      <dgm:prSet presAssocID="{CBCAB975-1F49-4B24-ABCE-1D138A4DB241}" presName="left_42_4" presStyleLbl="node1" presStyleIdx="3" presStyleCnt="6" custScaleY="88115">
        <dgm:presLayoutVars>
          <dgm:bulletEnabled val="1"/>
        </dgm:presLayoutVars>
      </dgm:prSet>
      <dgm:spPr/>
      <dgm:t>
        <a:bodyPr/>
        <a:lstStyle/>
        <a:p>
          <a:endParaRPr lang="en-GB"/>
        </a:p>
      </dgm:t>
    </dgm:pt>
    <dgm:pt modelId="{C063B2EC-740B-45E9-ABB9-D0D622ADA3D2}" type="pres">
      <dgm:prSet presAssocID="{CBCAB975-1F49-4B24-ABCE-1D138A4DB241}" presName="right_42_1" presStyleLbl="node1" presStyleIdx="4" presStyleCnt="6">
        <dgm:presLayoutVars>
          <dgm:bulletEnabled val="1"/>
        </dgm:presLayoutVars>
      </dgm:prSet>
      <dgm:spPr/>
      <dgm:t>
        <a:bodyPr/>
        <a:lstStyle/>
        <a:p>
          <a:endParaRPr lang="en-GB"/>
        </a:p>
      </dgm:t>
    </dgm:pt>
    <dgm:pt modelId="{C54700FF-3DFF-4F9D-ABF4-46699716A75E}" type="pres">
      <dgm:prSet presAssocID="{CBCAB975-1F49-4B24-ABCE-1D138A4DB241}" presName="right_42_2" presStyleLbl="node1" presStyleIdx="5" presStyleCnt="6">
        <dgm:presLayoutVars>
          <dgm:bulletEnabled val="1"/>
        </dgm:presLayoutVars>
      </dgm:prSet>
      <dgm:spPr/>
      <dgm:t>
        <a:bodyPr/>
        <a:lstStyle/>
        <a:p>
          <a:endParaRPr lang="en-GB"/>
        </a:p>
      </dgm:t>
    </dgm:pt>
  </dgm:ptLst>
  <dgm:cxnLst>
    <dgm:cxn modelId="{D770F730-E08A-4F00-833A-39A070DDD147}" srcId="{77B00EFF-B3EA-4795-A9F6-C9D6F35C91A4}" destId="{CE959CE2-95B3-4787-A878-11DA12C24AB2}" srcOrd="0" destOrd="0" parTransId="{13B48BEC-069E-459A-A4D1-10B52A1BA210}" sibTransId="{B0FD4CDB-652F-49C8-B591-06A4D916EFD2}"/>
    <dgm:cxn modelId="{C8B5FB87-1C77-484E-8F8B-E975408F107D}" type="presOf" srcId="{F4D09787-D730-4580-AF11-62F9A2EF5D8D}" destId="{21721BC4-C158-48B9-8BC2-2A2148F06C45}" srcOrd="0" destOrd="0" presId="urn:microsoft.com/office/officeart/2005/8/layout/balance1"/>
    <dgm:cxn modelId="{967BDB76-7DEA-416D-9B2E-DE9CD986EB39}" type="presOf" srcId="{17D7075A-933A-45A5-A4C8-79ADBA650514}" destId="{98D5B2BB-976C-476E-A92B-5ABD743EB114}" srcOrd="0" destOrd="0" presId="urn:microsoft.com/office/officeart/2005/8/layout/balance1"/>
    <dgm:cxn modelId="{17A64B3E-8C1D-4059-ACD3-9C523A3430EA}" srcId="{CBCAB975-1F49-4B24-ABCE-1D138A4DB241}" destId="{3B6F151C-4A88-481A-B105-38258AAA5A73}" srcOrd="2" destOrd="0" parTransId="{EF6179B1-7AE7-4E82-9CA7-A885DB1C6D3A}" sibTransId="{BD1C1A31-FB22-4395-9DBF-00A746A7693B}"/>
    <dgm:cxn modelId="{8EB5D16E-CE96-48E5-B57C-0218A2F05116}" srcId="{77B00EFF-B3EA-4795-A9F6-C9D6F35C91A4}" destId="{58573666-8AA0-442F-B31C-38754787D833}" srcOrd="1" destOrd="0" parTransId="{8AC366F2-204B-457F-901A-C66600929D02}" sibTransId="{12FD8893-0674-48D1-A30E-836D4A303B52}"/>
    <dgm:cxn modelId="{5AAF1BAF-3283-4B3B-AC91-21B6BBC60E8B}" type="presOf" srcId="{1203A964-A98E-455F-93CA-DDB0A1793300}" destId="{C063B2EC-740B-45E9-ABB9-D0D622ADA3D2}" srcOrd="0" destOrd="0" presId="urn:microsoft.com/office/officeart/2005/8/layout/balance1"/>
    <dgm:cxn modelId="{605191EC-3A9C-455D-AE9D-0BC2EED28C9E}" srcId="{CBCAB975-1F49-4B24-ABCE-1D138A4DB241}" destId="{77B00EFF-B3EA-4795-A9F6-C9D6F35C91A4}" srcOrd="0" destOrd="0" parTransId="{70AF3BAC-A381-4E6F-9884-A0A99F26E63F}" sibTransId="{41FCA4B0-CC5E-46D3-B585-E7CD774C0107}"/>
    <dgm:cxn modelId="{8164A31F-91F5-4DEF-884C-71AB256CA1F6}" srcId="{77B00EFF-B3EA-4795-A9F6-C9D6F35C91A4}" destId="{17D7075A-933A-45A5-A4C8-79ADBA650514}" srcOrd="3" destOrd="0" parTransId="{F38786D4-5BA0-442B-9791-DAE5E94C4FA4}" sibTransId="{271061EF-1525-4D58-B625-ED9501F74D05}"/>
    <dgm:cxn modelId="{10823CB1-C60F-4215-B34E-C3EF0CC7BAD4}" type="presOf" srcId="{F62D4375-287C-4853-9D8B-B44ABE925588}" destId="{F81199AF-ECF1-40A8-99CD-3F9988C2C21B}" srcOrd="0" destOrd="0" presId="urn:microsoft.com/office/officeart/2005/8/layout/balance1"/>
    <dgm:cxn modelId="{A393F43E-7D07-49A0-B052-7AB12007C35F}" srcId="{CBCAB975-1F49-4B24-ABCE-1D138A4DB241}" destId="{F62D4375-287C-4853-9D8B-B44ABE925588}" srcOrd="1" destOrd="0" parTransId="{A5D0E8EB-1F8D-479B-A2FE-198D5A3E25E7}" sibTransId="{7F0527F5-936E-44C3-8F4E-B05570215FF0}"/>
    <dgm:cxn modelId="{57CCAED5-8890-4A68-A890-DB45E4E048BA}" srcId="{F62D4375-287C-4853-9D8B-B44ABE925588}" destId="{2CEDF265-4890-4114-9047-C4198073C33D}" srcOrd="1" destOrd="0" parTransId="{6307BDA1-833D-49DE-8176-0F5999C4612D}" sibTransId="{CA439066-1E89-4445-97A7-AB5C834F7880}"/>
    <dgm:cxn modelId="{2C05C9CC-AD53-4187-97B5-8605FC753B0F}" srcId="{F62D4375-287C-4853-9D8B-B44ABE925588}" destId="{1203A964-A98E-455F-93CA-DDB0A1793300}" srcOrd="0" destOrd="0" parTransId="{71153D45-E5E1-429A-8F80-222504115C97}" sibTransId="{B9EECD19-D09F-45EB-9413-3B4A80AAA4EE}"/>
    <dgm:cxn modelId="{D417CC16-679B-4441-850B-AE2B64AA79B5}" type="presOf" srcId="{CBCAB975-1F49-4B24-ABCE-1D138A4DB241}" destId="{66A3F9A7-E120-4D35-9932-73AB7DC1F75F}" srcOrd="0" destOrd="0" presId="urn:microsoft.com/office/officeart/2005/8/layout/balance1"/>
    <dgm:cxn modelId="{494B6F98-0AC1-4211-BBCC-E24A3E38B5F8}" type="presOf" srcId="{77B00EFF-B3EA-4795-A9F6-C9D6F35C91A4}" destId="{A380AD5F-5CD4-4DF0-872B-F10764325D6C}" srcOrd="0" destOrd="0" presId="urn:microsoft.com/office/officeart/2005/8/layout/balance1"/>
    <dgm:cxn modelId="{FAF8BEDB-1158-458A-8BD6-028E7D2EF464}" srcId="{77B00EFF-B3EA-4795-A9F6-C9D6F35C91A4}" destId="{F4D09787-D730-4580-AF11-62F9A2EF5D8D}" srcOrd="2" destOrd="0" parTransId="{7347CF8D-5F1A-43FF-B538-A6F9EC629A82}" sibTransId="{ECE07F20-D7E3-4A93-AFEC-E239B324C908}"/>
    <dgm:cxn modelId="{722B4810-25E3-46E1-9961-8FE10814D2A4}" type="presOf" srcId="{2CEDF265-4890-4114-9047-C4198073C33D}" destId="{C54700FF-3DFF-4F9D-ABF4-46699716A75E}" srcOrd="0" destOrd="0" presId="urn:microsoft.com/office/officeart/2005/8/layout/balance1"/>
    <dgm:cxn modelId="{E8C6CF09-2161-423E-B908-FB1099771B42}" type="presOf" srcId="{58573666-8AA0-442F-B31C-38754787D833}" destId="{79E18E01-4DB0-4287-8D60-7581D955A701}" srcOrd="0" destOrd="0" presId="urn:microsoft.com/office/officeart/2005/8/layout/balance1"/>
    <dgm:cxn modelId="{E20BB5E8-3944-446D-A438-9C69BEAAF76F}" type="presOf" srcId="{CE959CE2-95B3-4787-A878-11DA12C24AB2}" destId="{30E4127F-BFCD-4580-944F-8549FE173DB5}" srcOrd="0" destOrd="0" presId="urn:microsoft.com/office/officeart/2005/8/layout/balance1"/>
    <dgm:cxn modelId="{05CB8DD0-A22A-4AFC-9557-1DA480DD2010}" type="presParOf" srcId="{66A3F9A7-E120-4D35-9932-73AB7DC1F75F}" destId="{E36BD08A-F01B-4429-B33B-9A52F3F3CD56}" srcOrd="0" destOrd="0" presId="urn:microsoft.com/office/officeart/2005/8/layout/balance1"/>
    <dgm:cxn modelId="{DC620376-4AFD-4925-9D9F-0203E194AC86}" type="presParOf" srcId="{66A3F9A7-E120-4D35-9932-73AB7DC1F75F}" destId="{81667B97-4FAB-40B8-832A-8EF94C74580A}" srcOrd="1" destOrd="0" presId="urn:microsoft.com/office/officeart/2005/8/layout/balance1"/>
    <dgm:cxn modelId="{4186BFD9-886F-42C8-BAB3-A992B092FDFD}" type="presParOf" srcId="{81667B97-4FAB-40B8-832A-8EF94C74580A}" destId="{A380AD5F-5CD4-4DF0-872B-F10764325D6C}" srcOrd="0" destOrd="0" presId="urn:microsoft.com/office/officeart/2005/8/layout/balance1"/>
    <dgm:cxn modelId="{266F2DCC-702D-48B5-B4D6-65BC982EE713}" type="presParOf" srcId="{81667B97-4FAB-40B8-832A-8EF94C74580A}" destId="{F81199AF-ECF1-40A8-99CD-3F9988C2C21B}" srcOrd="1" destOrd="0" presId="urn:microsoft.com/office/officeart/2005/8/layout/balance1"/>
    <dgm:cxn modelId="{F15D4930-99E8-4846-B42B-B590FF3CD7E4}" type="presParOf" srcId="{66A3F9A7-E120-4D35-9932-73AB7DC1F75F}" destId="{5044BB8B-9047-49B0-BD5B-1573C3580345}" srcOrd="2" destOrd="0" presId="urn:microsoft.com/office/officeart/2005/8/layout/balance1"/>
    <dgm:cxn modelId="{467EC1D1-A867-4B01-A09F-C8C800A196DF}" type="presParOf" srcId="{5044BB8B-9047-49B0-BD5B-1573C3580345}" destId="{783343D4-4D43-40AF-87F1-934B807C7F0E}" srcOrd="0" destOrd="0" presId="urn:microsoft.com/office/officeart/2005/8/layout/balance1"/>
    <dgm:cxn modelId="{A9905042-3030-447F-82BB-B549CDB75AB8}" type="presParOf" srcId="{5044BB8B-9047-49B0-BD5B-1573C3580345}" destId="{38D72822-1D2A-4B10-A399-881445D1124B}" srcOrd="1" destOrd="0" presId="urn:microsoft.com/office/officeart/2005/8/layout/balance1"/>
    <dgm:cxn modelId="{91937D84-02BB-48CA-9866-5752B00B21B3}" type="presParOf" srcId="{5044BB8B-9047-49B0-BD5B-1573C3580345}" destId="{5F72BF38-BDC4-4CBC-B76D-E6844E06BB9C}" srcOrd="2" destOrd="0" presId="urn:microsoft.com/office/officeart/2005/8/layout/balance1"/>
    <dgm:cxn modelId="{B2A6F9C0-7E91-4874-8B12-B0D6B497CF98}" type="presParOf" srcId="{5044BB8B-9047-49B0-BD5B-1573C3580345}" destId="{30E4127F-BFCD-4580-944F-8549FE173DB5}" srcOrd="3" destOrd="0" presId="urn:microsoft.com/office/officeart/2005/8/layout/balance1"/>
    <dgm:cxn modelId="{5DDD66D8-A7B8-4BCC-9E19-DAAC4F2E60EA}" type="presParOf" srcId="{5044BB8B-9047-49B0-BD5B-1573C3580345}" destId="{79E18E01-4DB0-4287-8D60-7581D955A701}" srcOrd="4" destOrd="0" presId="urn:microsoft.com/office/officeart/2005/8/layout/balance1"/>
    <dgm:cxn modelId="{A7FA6C4F-12D3-461E-B1F1-0AC7EC0FF392}" type="presParOf" srcId="{5044BB8B-9047-49B0-BD5B-1573C3580345}" destId="{21721BC4-C158-48B9-8BC2-2A2148F06C45}" srcOrd="5" destOrd="0" presId="urn:microsoft.com/office/officeart/2005/8/layout/balance1"/>
    <dgm:cxn modelId="{2EC09D64-BE22-4F72-B993-A9F609223F50}" type="presParOf" srcId="{5044BB8B-9047-49B0-BD5B-1573C3580345}" destId="{98D5B2BB-976C-476E-A92B-5ABD743EB114}" srcOrd="6" destOrd="0" presId="urn:microsoft.com/office/officeart/2005/8/layout/balance1"/>
    <dgm:cxn modelId="{0CBF3A44-F8BD-41C1-B3EA-58237CBE8B89}" type="presParOf" srcId="{5044BB8B-9047-49B0-BD5B-1573C3580345}" destId="{C063B2EC-740B-45E9-ABB9-D0D622ADA3D2}" srcOrd="7" destOrd="0" presId="urn:microsoft.com/office/officeart/2005/8/layout/balance1"/>
    <dgm:cxn modelId="{519BDFB8-B30E-40A3-8D54-CAB165FF07BE}" type="presParOf" srcId="{5044BB8B-9047-49B0-BD5B-1573C3580345}" destId="{C54700FF-3DFF-4F9D-ABF4-46699716A75E}" srcOrd="8" destOrd="0" presId="urn:microsoft.com/office/officeart/2005/8/layout/balance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380AD5F-5CD4-4DF0-872B-F10764325D6C}">
      <dsp:nvSpPr>
        <dsp:cNvPr id="0" name=""/>
        <dsp:cNvSpPr/>
      </dsp:nvSpPr>
      <dsp:spPr>
        <a:xfrm>
          <a:off x="1889489" y="0"/>
          <a:ext cx="1399835" cy="777686"/>
        </a:xfrm>
        <a:prstGeom prst="roundRect">
          <a:avLst>
            <a:gd name="adj" fmla="val 10000"/>
          </a:avLst>
        </a:prstGeom>
        <a:solidFill>
          <a:schemeClr val="accent2">
            <a:tint val="40000"/>
            <a:alpha val="90000"/>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GB" sz="2000" b="1" kern="1200">
              <a:solidFill>
                <a:sysClr val="windowText" lastClr="000000"/>
              </a:solidFill>
              <a:latin typeface="+mj-lt"/>
            </a:rPr>
            <a:t>State Powers</a:t>
          </a:r>
        </a:p>
      </dsp:txBody>
      <dsp:txXfrm>
        <a:off x="1912267" y="22778"/>
        <a:ext cx="1354279" cy="732130"/>
      </dsp:txXfrm>
    </dsp:sp>
    <dsp:sp modelId="{F81199AF-ECF1-40A8-99CD-3F9988C2C21B}">
      <dsp:nvSpPr>
        <dsp:cNvPr id="0" name=""/>
        <dsp:cNvSpPr/>
      </dsp:nvSpPr>
      <dsp:spPr>
        <a:xfrm>
          <a:off x="3911474" y="0"/>
          <a:ext cx="1399835" cy="777686"/>
        </a:xfrm>
        <a:prstGeom prst="roundRect">
          <a:avLst>
            <a:gd name="adj" fmla="val 10000"/>
          </a:avLst>
        </a:prstGeom>
        <a:solidFill>
          <a:schemeClr val="accent3">
            <a:tint val="40000"/>
            <a:alpha val="90000"/>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GB" sz="2000" b="1" kern="1200">
              <a:solidFill>
                <a:sysClr val="windowText" lastClr="000000"/>
              </a:solidFill>
              <a:latin typeface="+mj-lt"/>
            </a:rPr>
            <a:t>Private Rights</a:t>
          </a:r>
        </a:p>
      </dsp:txBody>
      <dsp:txXfrm>
        <a:off x="3934252" y="22778"/>
        <a:ext cx="1354279" cy="732130"/>
      </dsp:txXfrm>
    </dsp:sp>
    <dsp:sp modelId="{38D72822-1D2A-4B10-A399-881445D1124B}">
      <dsp:nvSpPr>
        <dsp:cNvPr id="0" name=""/>
        <dsp:cNvSpPr/>
      </dsp:nvSpPr>
      <dsp:spPr>
        <a:xfrm>
          <a:off x="3308767" y="3305167"/>
          <a:ext cx="583264" cy="583264"/>
        </a:xfrm>
        <a:prstGeom prst="triangle">
          <a:avLst/>
        </a:prstGeom>
        <a:solidFill>
          <a:schemeClr val="accent4">
            <a:tint val="40000"/>
            <a:alpha val="90000"/>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0">
          <a:scrgbClr r="0" g="0" b="0"/>
        </a:effectRef>
        <a:fontRef idx="minor"/>
      </dsp:style>
    </dsp:sp>
    <dsp:sp modelId="{5F72BF38-BDC4-4CBC-B76D-E6844E06BB9C}">
      <dsp:nvSpPr>
        <dsp:cNvPr id="0" name=""/>
        <dsp:cNvSpPr/>
      </dsp:nvSpPr>
      <dsp:spPr>
        <a:xfrm rot="21360000">
          <a:off x="1850071" y="3055231"/>
          <a:ext cx="3500657" cy="244789"/>
        </a:xfrm>
        <a:prstGeom prst="rect">
          <a:avLst/>
        </a:prstGeom>
        <a:solidFill>
          <a:schemeClr val="accent5">
            <a:tint val="40000"/>
            <a:alpha val="90000"/>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0">
          <a:scrgbClr r="0" g="0" b="0"/>
        </a:effectRef>
        <a:fontRef idx="minor"/>
      </dsp:style>
    </dsp:sp>
    <dsp:sp modelId="{30E4127F-BFCD-4580-944F-8549FE173DB5}">
      <dsp:nvSpPr>
        <dsp:cNvPr id="0" name=""/>
        <dsp:cNvSpPr/>
      </dsp:nvSpPr>
      <dsp:spPr>
        <a:xfrm rot="21360000">
          <a:off x="1888426" y="2592560"/>
          <a:ext cx="1389195" cy="479751"/>
        </a:xfrm>
        <a:prstGeom prst="roundRect">
          <a:avLst/>
        </a:prstGeom>
        <a:solidFill>
          <a:schemeClr val="accent2">
            <a:hueOff val="0"/>
            <a:satOff val="0"/>
            <a:lumOff val="0"/>
            <a:alphaOff val="0"/>
          </a:schemeClr>
        </a:solidFill>
        <a:ln>
          <a:noFill/>
        </a:ln>
        <a:effectLst>
          <a:outerShdw blurRad="50800" dist="25400" dir="5400000" rotWithShape="0">
            <a:srgbClr val="000000">
              <a:alpha val="38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GB" sz="1400" kern="1200" dirty="0" smtClean="0">
              <a:latin typeface="+mj-lt"/>
            </a:rPr>
            <a:t>Assessment</a:t>
          </a:r>
          <a:endParaRPr lang="en-GB" sz="1000" kern="1200" dirty="0">
            <a:latin typeface="+mj-lt"/>
          </a:endParaRPr>
        </a:p>
      </dsp:txBody>
      <dsp:txXfrm>
        <a:off x="1911846" y="2615980"/>
        <a:ext cx="1342355" cy="432911"/>
      </dsp:txXfrm>
    </dsp:sp>
    <dsp:sp modelId="{79E18E01-4DB0-4287-8D60-7581D955A701}">
      <dsp:nvSpPr>
        <dsp:cNvPr id="0" name=""/>
        <dsp:cNvSpPr/>
      </dsp:nvSpPr>
      <dsp:spPr>
        <a:xfrm rot="21360000">
          <a:off x="1817041" y="2100960"/>
          <a:ext cx="1389195" cy="479751"/>
        </a:xfrm>
        <a:prstGeom prst="roundRect">
          <a:avLst/>
        </a:prstGeom>
        <a:solidFill>
          <a:schemeClr val="accent3">
            <a:hueOff val="0"/>
            <a:satOff val="0"/>
            <a:lumOff val="0"/>
            <a:alphaOff val="0"/>
          </a:schemeClr>
        </a:solidFill>
        <a:ln>
          <a:noFill/>
        </a:ln>
        <a:effectLst>
          <a:outerShdw blurRad="50800" dist="25400" dir="5400000" rotWithShape="0">
            <a:srgbClr val="000000">
              <a:alpha val="38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GB" sz="1400" kern="1200">
              <a:latin typeface="+mj-lt"/>
            </a:rPr>
            <a:t>Concerns/</a:t>
          </a:r>
        </a:p>
        <a:p>
          <a:pPr lvl="0" algn="ctr" defTabSz="622300">
            <a:lnSpc>
              <a:spcPct val="90000"/>
            </a:lnSpc>
            <a:spcBef>
              <a:spcPct val="0"/>
            </a:spcBef>
            <a:spcAft>
              <a:spcPct val="35000"/>
            </a:spcAft>
          </a:pPr>
          <a:r>
            <a:rPr lang="en-GB" sz="1400" kern="1200">
              <a:latin typeface="+mj-lt"/>
            </a:rPr>
            <a:t>Allegations</a:t>
          </a:r>
        </a:p>
      </dsp:txBody>
      <dsp:txXfrm>
        <a:off x="1840461" y="2124380"/>
        <a:ext cx="1342355" cy="432911"/>
      </dsp:txXfrm>
    </dsp:sp>
    <dsp:sp modelId="{21721BC4-C158-48B9-8BC2-2A2148F06C45}">
      <dsp:nvSpPr>
        <dsp:cNvPr id="0" name=""/>
        <dsp:cNvSpPr/>
      </dsp:nvSpPr>
      <dsp:spPr>
        <a:xfrm rot="21360000">
          <a:off x="1778156" y="1587687"/>
          <a:ext cx="1389195" cy="479751"/>
        </a:xfrm>
        <a:prstGeom prst="roundRect">
          <a:avLst/>
        </a:prstGeom>
        <a:solidFill>
          <a:schemeClr val="accent4">
            <a:hueOff val="0"/>
            <a:satOff val="0"/>
            <a:lumOff val="0"/>
            <a:alphaOff val="0"/>
          </a:schemeClr>
        </a:solidFill>
        <a:ln>
          <a:noFill/>
        </a:ln>
        <a:effectLst>
          <a:outerShdw blurRad="50800" dist="25400" dir="5400000" rotWithShape="0">
            <a:srgbClr val="000000">
              <a:alpha val="38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GB" sz="1400" kern="1200">
              <a:latin typeface="+mj-lt"/>
            </a:rPr>
            <a:t>Mandatory reporting</a:t>
          </a:r>
        </a:p>
      </dsp:txBody>
      <dsp:txXfrm>
        <a:off x="1801576" y="1611107"/>
        <a:ext cx="1342355" cy="432911"/>
      </dsp:txXfrm>
    </dsp:sp>
    <dsp:sp modelId="{98D5B2BB-976C-476E-A92B-5ABD743EB114}">
      <dsp:nvSpPr>
        <dsp:cNvPr id="0" name=""/>
        <dsp:cNvSpPr/>
      </dsp:nvSpPr>
      <dsp:spPr>
        <a:xfrm rot="21360000">
          <a:off x="1736863" y="1108864"/>
          <a:ext cx="1394013" cy="410850"/>
        </a:xfrm>
        <a:prstGeom prst="roundRect">
          <a:avLst/>
        </a:prstGeom>
        <a:solidFill>
          <a:schemeClr val="accent5">
            <a:hueOff val="0"/>
            <a:satOff val="0"/>
            <a:lumOff val="0"/>
            <a:alphaOff val="0"/>
          </a:schemeClr>
        </a:solidFill>
        <a:ln>
          <a:noFill/>
        </a:ln>
        <a:effectLst>
          <a:outerShdw blurRad="50800" dist="25400" dir="5400000" rotWithShape="0">
            <a:srgbClr val="000000">
              <a:alpha val="38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GB" sz="1400" kern="1200">
              <a:latin typeface="+mj-lt"/>
            </a:rPr>
            <a:t>Surveillance</a:t>
          </a:r>
        </a:p>
      </dsp:txBody>
      <dsp:txXfrm>
        <a:off x="1756919" y="1128920"/>
        <a:ext cx="1353901" cy="370738"/>
      </dsp:txXfrm>
    </dsp:sp>
    <dsp:sp modelId="{C063B2EC-740B-45E9-ABB9-D0D622ADA3D2}">
      <dsp:nvSpPr>
        <dsp:cNvPr id="0" name=""/>
        <dsp:cNvSpPr/>
      </dsp:nvSpPr>
      <dsp:spPr>
        <a:xfrm rot="21360000">
          <a:off x="3877910" y="2474249"/>
          <a:ext cx="1389195" cy="479751"/>
        </a:xfrm>
        <a:prstGeom prst="roundRect">
          <a:avLst/>
        </a:prstGeom>
        <a:solidFill>
          <a:schemeClr val="accent6">
            <a:hueOff val="0"/>
            <a:satOff val="0"/>
            <a:lumOff val="0"/>
            <a:alphaOff val="0"/>
          </a:schemeClr>
        </a:solidFill>
        <a:ln>
          <a:noFill/>
        </a:ln>
        <a:effectLst>
          <a:outerShdw blurRad="50800" dist="25400" dir="5400000" rotWithShape="0">
            <a:srgbClr val="000000">
              <a:alpha val="38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GB" sz="2000" kern="1200">
              <a:latin typeface="+mj-lt"/>
            </a:rPr>
            <a:t>Remedies</a:t>
          </a:r>
        </a:p>
      </dsp:txBody>
      <dsp:txXfrm>
        <a:off x="3901330" y="2497669"/>
        <a:ext cx="1342355" cy="432911"/>
      </dsp:txXfrm>
    </dsp:sp>
    <dsp:sp modelId="{C54700FF-3DFF-4F9D-ABF4-46699716A75E}">
      <dsp:nvSpPr>
        <dsp:cNvPr id="0" name=""/>
        <dsp:cNvSpPr/>
      </dsp:nvSpPr>
      <dsp:spPr>
        <a:xfrm rot="21360000">
          <a:off x="3839025" y="1960976"/>
          <a:ext cx="1389195" cy="479751"/>
        </a:xfrm>
        <a:prstGeom prst="roundRect">
          <a:avLst/>
        </a:prstGeom>
        <a:solidFill>
          <a:schemeClr val="accent2">
            <a:hueOff val="0"/>
            <a:satOff val="0"/>
            <a:lumOff val="0"/>
            <a:alphaOff val="0"/>
          </a:schemeClr>
        </a:solidFill>
        <a:ln>
          <a:noFill/>
        </a:ln>
        <a:effectLst>
          <a:outerShdw blurRad="50800" dist="25400" dir="5400000" rotWithShape="0">
            <a:srgbClr val="000000">
              <a:alpha val="38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GB" sz="2000" kern="1200">
              <a:latin typeface="+mj-lt"/>
            </a:rPr>
            <a:t>Consent</a:t>
          </a:r>
        </a:p>
      </dsp:txBody>
      <dsp:txXfrm>
        <a:off x="3862445" y="1984396"/>
        <a:ext cx="1342355" cy="432911"/>
      </dsp:txXfrm>
    </dsp:sp>
  </dsp:spTree>
</dsp:drawing>
</file>

<file path=ppt/diagrams/layout1.xml><?xml version="1.0" encoding="utf-8"?>
<dgm:layoutDef xmlns:dgm="http://schemas.openxmlformats.org/drawingml/2006/diagram" xmlns:a="http://schemas.openxmlformats.org/drawingml/2006/main" uniqueId="urn:microsoft.com/office/officeart/2005/8/layout/balance1">
  <dgm:title val=""/>
  <dgm:desc val=""/>
  <dgm:catLst>
    <dgm:cat type="relationship" pri="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23">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25" srcId="2" destId="23" srcOrd="0" destOrd="0"/>
      </dgm:cxnLst>
      <dgm:bg/>
      <dgm:whole/>
    </dgm:dataModel>
  </dgm:sampData>
  <dgm:styleData>
    <dgm:dataModel>
      <dgm:ptLst>
        <dgm:pt modelId="0" type="doc"/>
        <dgm:pt modelId="1"/>
        <dgm:pt modelId="11"/>
        <dgm:pt modelId="12"/>
        <dgm:pt modelId="2"/>
        <dgm:pt modelId="21"/>
        <dgm:pt modelId="22"/>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tyleData>
  <dgm:clrData>
    <dgm:dataModel>
      <dgm:ptLst>
        <dgm:pt modelId="0" type="doc"/>
        <dgm:pt modelId="1"/>
        <dgm:pt modelId="11"/>
        <dgm:pt modelId="12"/>
        <dgm:pt modelId="13"/>
        <dgm:pt modelId="2"/>
        <dgm:pt modelId="21"/>
        <dgm:pt modelId="22"/>
        <dgm:pt modelId="23"/>
      </dgm:ptLst>
      <dgm:cxnLst>
        <dgm:cxn modelId="4" srcId="0" destId="1" srcOrd="0" destOrd="0"/>
        <dgm:cxn modelId="5" srcId="0" destId="2" srcOrd="1" destOrd="0"/>
        <dgm:cxn modelId="15" srcId="1" destId="11" srcOrd="0" destOrd="0"/>
        <dgm:cxn modelId="16" srcId="1" destId="12" srcOrd="0" destOrd="0"/>
        <dgm:cxn modelId="17" srcId="1" destId="13" srcOrd="0" destOrd="0"/>
        <dgm:cxn modelId="25" srcId="2" destId="21" srcOrd="0" destOrd="0"/>
        <dgm:cxn modelId="26" srcId="2" destId="22" srcOrd="0" destOrd="0"/>
        <dgm:cxn modelId="27" srcId="2" destId="23" srcOrd="0" destOrd="0"/>
      </dgm:cxnLst>
      <dgm:bg/>
      <dgm:whole/>
    </dgm:dataModel>
  </dgm:clrData>
  <dgm:layoutNode name="outerComposite">
    <dgm:varLst>
      <dgm:chMax val="2"/>
      <dgm:animLvl val="lvl"/>
      <dgm:resizeHandles val="exact"/>
    </dgm:varLst>
    <dgm:alg type="composite">
      <dgm:param type="ar" val="1"/>
    </dgm:alg>
    <dgm:shape xmlns:r="http://schemas.openxmlformats.org/officeDocument/2006/relationships" r:blip="">
      <dgm:adjLst/>
    </dgm:shape>
    <dgm:presOf/>
    <dgm:constrLst>
      <dgm:constr type="h" for="ch" forName="parentComposite" refType="h" refFor="ch" refForName="dummyMaxCanvas" op="equ" fact="0.2"/>
      <dgm:constr type="t" for="ch" forName="parentComposite"/>
      <dgm:constr type="h" for="ch" forName="childrenComposite" refType="h" refFor="ch" refForName="dummyMaxCanvas" op="equ" fact="0.8"/>
      <dgm:constr type="t" for="ch" forName="childrenComposite" refType="h" refFor="ch" refForName="dummyMaxCanvas" fact="0.2"/>
    </dgm:constrLst>
    <dgm:ruleLst/>
    <dgm:layoutNode name="dummyMaxCanvas">
      <dgm:alg type="sp"/>
      <dgm:shape xmlns:r="http://schemas.openxmlformats.org/officeDocument/2006/relationships" r:blip="">
        <dgm:adjLst/>
      </dgm:shape>
      <dgm:presOf/>
      <dgm:constrLst/>
      <dgm:ruleLst/>
    </dgm:layoutNode>
    <dgm:layoutNode name="parentComposite">
      <dgm:alg type="composite"/>
      <dgm:shape xmlns:r="http://schemas.openxmlformats.org/officeDocument/2006/relationships" r:blip="">
        <dgm:adjLst/>
      </dgm:shape>
      <dgm:presOf/>
      <dgm:constrLst>
        <dgm:constr type="w" for="ch" forName="parent1" refType="w" fact="0.36"/>
        <dgm:constr type="ctrX" for="ch" forName="parent1" refType="w" fact="0.24"/>
        <dgm:constr type="w" for="ch" forName="parent2" refType="w" fact="0.36"/>
        <dgm:constr type="ctrX" for="ch" forName="parent2" refType="w" fact="0.76"/>
        <dgm:constr type="primFontSz" for="ch" ptType="node" op="equ"/>
      </dgm:constrLst>
      <dgm:ruleLst/>
      <dgm:layoutNode name="parent1" styleLbl="alignAccFollowNode1">
        <dgm:varLst>
          <dgm:chMax val="4"/>
        </dgm:varLst>
        <dgm:alg type="tx"/>
        <dgm:shape xmlns:r="http://schemas.openxmlformats.org/officeDocument/2006/relationships" type="roundRect" r:blip="">
          <dgm:adjLst>
            <dgm:adj idx="1" val="0.1"/>
          </dgm:adjLst>
        </dgm:shape>
        <dgm:presOf axis="ch" ptType="node" cnt="1"/>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arent2" styleLbl="alignAccFollowNode1">
        <dgm:varLst>
          <dgm:chMax val="4"/>
        </dgm:varLst>
        <dgm:alg type="tx"/>
        <dgm:shape xmlns:r="http://schemas.openxmlformats.org/officeDocument/2006/relationships" type="roundRect" r:blip="">
          <dgm:adjLst>
            <dgm:adj idx="1" val="0.1"/>
          </dgm:adjLst>
        </dgm:shape>
        <dgm:presOf axis="ch" ptType="node" st="2" cnt="1"/>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dgm:layoutNode name="childrenComposite">
      <dgm:alg type="composite"/>
      <dgm:shape xmlns:r="http://schemas.openxmlformats.org/officeDocument/2006/relationships" r:blip="">
        <dgm:adjLst/>
      </dgm:shape>
      <dgm:presOf/>
      <dgm:constrLst>
        <dgm:constr type="primFontSz" for="ch" ptType="node" op="equ" val="65"/>
        <dgm:constr type="w" for="ch" forName="fulcrum" refType="w" fact="0.15"/>
        <dgm:constr type="h" for="ch" forName="fulcrum" refType="w" refFor="ch" refForName="fulcrum"/>
        <dgm:constr type="b" for="ch" forName="fulcrum" refType="h"/>
        <dgm:constr type="ctrX" for="ch" forName="fulcrum" refType="w" fact="0.5"/>
        <dgm:constr type="w" for="ch" forName="balance_00" refType="w" fact="0.9"/>
        <dgm:constr type="h" for="ch" forName="balance_00" refType="h" fact="0.076"/>
        <dgm:constr type="b" for="ch" forName="balance_00" refType="h" fact="0.81"/>
        <dgm:constr type="ctrX" for="ch" forName="balance_00" refType="w" fact="0.5"/>
        <dgm:constr type="w" for="ch" forName="balance_01" refType="w"/>
        <dgm:constr type="h" for="ch" forName="balance_01" refType="h" fact="0.157"/>
        <dgm:constr type="b" for="ch" forName="balance_01" refType="h" fact="0.85"/>
        <dgm:constr type="ctrX" for="ch" forName="balance_01" refType="w" fact="0.5"/>
        <dgm:constr type="w" for="ch" forName="balance_02" refType="w"/>
        <dgm:constr type="h" for="ch" forName="balance_02" refType="h" fact="0.157"/>
        <dgm:constr type="b" for="ch" forName="balance_02" refType="h" fact="0.85"/>
        <dgm:constr type="ctrX" for="ch" forName="balance_02" refType="w" fact="0.5"/>
        <dgm:constr type="w" for="ch" forName="balance_03" refType="w"/>
        <dgm:constr type="h" for="ch" forName="balance_03" refType="h" fact="0.157"/>
        <dgm:constr type="b" for="ch" forName="balance_03" refType="h" fact="0.85"/>
        <dgm:constr type="ctrX" for="ch" forName="balance_03" refType="w" fact="0.5"/>
        <dgm:constr type="w" for="ch" forName="balance_04" refType="w"/>
        <dgm:constr type="h" for="ch" forName="balance_04" refType="h" fact="0.157"/>
        <dgm:constr type="b" for="ch" forName="balance_04" refType="h" fact="0.85"/>
        <dgm:constr type="ctrX" for="ch" forName="balance_04" refType="w" fact="0.5"/>
        <dgm:constr type="w" for="ch" forName="balance_10" refType="w"/>
        <dgm:constr type="h" for="ch" forName="balance_10" refType="h" fact="0.157"/>
        <dgm:constr type="b" for="ch" forName="balance_10" refType="h" fact="0.85"/>
        <dgm:constr type="ctrX" for="ch" forName="balance_10" refType="w" fact="0.5"/>
        <dgm:constr type="w" for="ch" forName="balance_11" refType="w" fact="0.9"/>
        <dgm:constr type="h" for="ch" forName="balance_11" refType="h" fact="0.076"/>
        <dgm:constr type="b" for="ch" forName="balance_11" refType="h" fact="0.81"/>
        <dgm:constr type="ctrX" for="ch" forName="balance_11" refType="w" fact="0.5"/>
        <dgm:constr type="w" for="ch" forName="balance_12" refType="w"/>
        <dgm:constr type="h" for="ch" forName="balance_12" refType="h" fact="0.157"/>
        <dgm:constr type="b" for="ch" forName="balance_12" refType="h" fact="0.85"/>
        <dgm:constr type="ctrX" for="ch" forName="balance_12" refType="w" fact="0.5"/>
        <dgm:constr type="w" for="ch" forName="balance_13" refType="w"/>
        <dgm:constr type="h" for="ch" forName="balance_13" refType="h" fact="0.157"/>
        <dgm:constr type="b" for="ch" forName="balance_13" refType="h" fact="0.85"/>
        <dgm:constr type="ctrX" for="ch" forName="balance_13" refType="w" fact="0.5"/>
        <dgm:constr type="w" for="ch" forName="balance_14" refType="w"/>
        <dgm:constr type="h" for="ch" forName="balance_14" refType="h" fact="0.157"/>
        <dgm:constr type="b" for="ch" forName="balance_14" refType="h" fact="0.85"/>
        <dgm:constr type="ctrX" for="ch" forName="balance_14" refType="w" fact="0.5"/>
        <dgm:constr type="w" for="ch" forName="balance_20" refType="w"/>
        <dgm:constr type="h" for="ch" forName="balance_20" refType="h" fact="0.157"/>
        <dgm:constr type="b" for="ch" forName="balance_20" refType="h" fact="0.85"/>
        <dgm:constr type="ctrX" for="ch" forName="balance_20" refType="w" fact="0.5"/>
        <dgm:constr type="w" for="ch" forName="balance_21" refType="w"/>
        <dgm:constr type="h" for="ch" forName="balance_21" refType="h" fact="0.157"/>
        <dgm:constr type="b" for="ch" forName="balance_21" refType="h" fact="0.85"/>
        <dgm:constr type="ctrX" for="ch" forName="balance_21" refType="w" fact="0.5"/>
        <dgm:constr type="w" for="ch" forName="balance_22" refType="w" fact="0.9"/>
        <dgm:constr type="h" for="ch" forName="balance_22" refType="h" fact="0.076"/>
        <dgm:constr type="b" for="ch" forName="balance_22" refType="h" fact="0.81"/>
        <dgm:constr type="ctrX" for="ch" forName="balance_22" refType="w" fact="0.5"/>
        <dgm:constr type="w" for="ch" forName="balance_23" refType="w"/>
        <dgm:constr type="h" for="ch" forName="balance_23" refType="h" fact="0.157"/>
        <dgm:constr type="b" for="ch" forName="balance_23" refType="h" fact="0.85"/>
        <dgm:constr type="ctrX" for="ch" forName="balance_23" refType="w" fact="0.5"/>
        <dgm:constr type="w" for="ch" forName="balance_24" refType="w"/>
        <dgm:constr type="h" for="ch" forName="balance_24" refType="h" fact="0.157"/>
        <dgm:constr type="b" for="ch" forName="balance_24" refType="h" fact="0.85"/>
        <dgm:constr type="ctrX" for="ch" forName="balance_24" refType="w" fact="0.5"/>
        <dgm:constr type="w" for="ch" forName="balance_30" refType="w"/>
        <dgm:constr type="h" for="ch" forName="balance_30" refType="h" fact="0.157"/>
        <dgm:constr type="b" for="ch" forName="balance_30" refType="h" fact="0.85"/>
        <dgm:constr type="ctrX" for="ch" forName="balance_30" refType="w" fact="0.5"/>
        <dgm:constr type="w" for="ch" forName="balance_31" refType="w"/>
        <dgm:constr type="h" for="ch" forName="balance_31" refType="h" fact="0.157"/>
        <dgm:constr type="b" for="ch" forName="balance_31" refType="h" fact="0.85"/>
        <dgm:constr type="ctrX" for="ch" forName="balance_31" refType="w" fact="0.5"/>
        <dgm:constr type="w" for="ch" forName="balance_32" refType="w"/>
        <dgm:constr type="h" for="ch" forName="balance_32" refType="h" fact="0.157"/>
        <dgm:constr type="b" for="ch" forName="balance_32" refType="h" fact="0.85"/>
        <dgm:constr type="ctrX" for="ch" forName="balance_32" refType="w" fact="0.5"/>
        <dgm:constr type="w" for="ch" forName="balance_33" refType="w" fact="0.9"/>
        <dgm:constr type="h" for="ch" forName="balance_33" refType="h" fact="0.076"/>
        <dgm:constr type="b" for="ch" forName="balance_33" refType="h" fact="0.81"/>
        <dgm:constr type="ctrX" for="ch" forName="balance_33" refType="w" fact="0.5"/>
        <dgm:constr type="w" for="ch" forName="balance_34" refType="w"/>
        <dgm:constr type="h" for="ch" forName="balance_34" refType="h" fact="0.157"/>
        <dgm:constr type="b" for="ch" forName="balance_34" refType="h" fact="0.85"/>
        <dgm:constr type="ctrX" for="ch" forName="balance_34" refType="w" fact="0.5"/>
        <dgm:constr type="w" for="ch" forName="balance_40" refType="w"/>
        <dgm:constr type="h" for="ch" forName="balance_40" refType="h" fact="0.157"/>
        <dgm:constr type="b" for="ch" forName="balance_40" refType="h" fact="0.85"/>
        <dgm:constr type="ctrX" for="ch" forName="balance_40" refType="w" fact="0.5"/>
        <dgm:constr type="w" for="ch" forName="balance_41" refType="w"/>
        <dgm:constr type="h" for="ch" forName="balance_41" refType="h" fact="0.157"/>
        <dgm:constr type="b" for="ch" forName="balance_41" refType="h" fact="0.85"/>
        <dgm:constr type="ctrX" for="ch" forName="balance_41" refType="w" fact="0.5"/>
        <dgm:constr type="w" for="ch" forName="balance_42" refType="w"/>
        <dgm:constr type="h" for="ch" forName="balance_42" refType="h" fact="0.157"/>
        <dgm:constr type="b" for="ch" forName="balance_42" refType="h" fact="0.85"/>
        <dgm:constr type="ctrX" for="ch" forName="balance_42" refType="w" fact="0.5"/>
        <dgm:constr type="w" for="ch" forName="balance_43" refType="w"/>
        <dgm:constr type="h" for="ch" forName="balance_43" refType="h" fact="0.157"/>
        <dgm:constr type="b" for="ch" forName="balance_43" refType="h" fact="0.85"/>
        <dgm:constr type="ctrX" for="ch" forName="balance_43" refType="w" fact="0.5"/>
        <dgm:constr type="w" for="ch" forName="balance_44" refType="w" fact="0.9"/>
        <dgm:constr type="h" for="ch" forName="balance_44" refType="h" fact="0.076"/>
        <dgm:constr type="b" for="ch" forName="balance_44" refType="h" fact="0.81"/>
        <dgm:constr type="ctrX" for="ch" forName="balance_44" refType="w" fact="0.5"/>
        <dgm:constr type="w" for="ch" forName="right_01_1" refType="w" fact="0.4"/>
        <dgm:constr type="h" for="ch" forName="right_01_1" refType="h" fact="0.7"/>
        <dgm:constr type="b" for="ch" forName="right_01_1" refType="h" fact="0.76"/>
        <dgm:constr type="ctrX" for="ch" forName="right_01_1" refType="w" fact="0.78"/>
        <dgm:constr type="w" for="ch" forName="left_10_1" refType="w" fact="0.4"/>
        <dgm:constr type="h" for="ch" forName="left_10_1" refType="h" fact="0.7"/>
        <dgm:constr type="b" for="ch" forName="left_10_1" refType="h" fact="0.76"/>
        <dgm:constr type="ctrX" for="ch" forName="left_10_1" refType="w" fact="0.22"/>
        <dgm:constr type="w" for="ch" forName="right_11_1" refType="w" fact="0.36"/>
        <dgm:constr type="h" for="ch" forName="right_11_1" refType="h" fact="0.67"/>
        <dgm:constr type="b" for="ch" forName="right_11_1" refType="h" fact="0.725"/>
        <dgm:constr type="ctrX" for="ch" forName="right_11_1" refType="w" fact="0.76"/>
        <dgm:constr type="w" for="ch" forName="left_11_1" refType="w" fact="0.36"/>
        <dgm:constr type="h" for="ch" forName="left_11_1" refType="h" fact="0.67"/>
        <dgm:constr type="b" for="ch" forName="left_11_1" refType="h" fact="0.725"/>
        <dgm:constr type="ctrX" for="ch" forName="left_11_1" refType="w" fact="0.24"/>
        <dgm:constr type="w" for="ch" forName="right_02_1" refType="w" fact="0.388"/>
        <dgm:constr type="h" for="ch" forName="right_02_1" refType="h" fact="0.36"/>
        <dgm:constr type="b" for="ch" forName="right_02_1" refType="h" fact="0.76"/>
        <dgm:constr type="ctrX" for="ch" forName="right_02_1" refType="w" fact="0.77"/>
        <dgm:constr type="w" for="ch" forName="right_02_2" refType="w" fact="0.388"/>
        <dgm:constr type="h" for="ch" forName="right_02_2" refType="h" fact="0.36"/>
        <dgm:constr type="b" for="ch" forName="right_02_2" refType="h" fact="0.42"/>
        <dgm:constr type="ctrX" for="ch" forName="right_02_2" refType="w" fact="0.79"/>
        <dgm:constr type="w" for="ch" forName="left_20_1" refType="w" fact="0.388"/>
        <dgm:constr type="h" for="ch" forName="left_20_1" refType="h" fact="0.36"/>
        <dgm:constr type="b" for="ch" forName="left_20_1" refType="h" fact="0.76"/>
        <dgm:constr type="ctrX" for="ch" forName="left_20_1" refType="w" fact="0.23"/>
        <dgm:constr type="w" for="ch" forName="left_20_2" refType="w" fact="0.388"/>
        <dgm:constr type="h" for="ch" forName="left_20_2" refType="h" fact="0.36"/>
        <dgm:constr type="b" for="ch" forName="left_20_2" refType="h" fact="0.42"/>
        <dgm:constr type="ctrX" for="ch" forName="left_20_2" refType="w" fact="0.21"/>
        <dgm:constr type="w" for="ch" forName="right_12_1" refType="w" fact="0.388"/>
        <dgm:constr type="h" for="ch" forName="right_12_1" refType="h" fact="0.36"/>
        <dgm:constr type="b" for="ch" forName="right_12_1" refType="h" fact="0.76"/>
        <dgm:constr type="ctrX" for="ch" forName="right_12_1" refType="w" fact="0.77"/>
        <dgm:constr type="w" for="ch" forName="right_12_2" refType="w" fact="0.388"/>
        <dgm:constr type="h" for="ch" forName="right_12_2" refType="h" fact="0.36"/>
        <dgm:constr type="b" for="ch" forName="right_12_2" refType="h" fact="0.42"/>
        <dgm:constr type="ctrX" for="ch" forName="right_12_2" refType="w" fact="0.79"/>
        <dgm:constr type="w" for="ch" forName="left_12_1" refType="w" fact="0.388"/>
        <dgm:constr type="h" for="ch" forName="left_12_1" refType="h" fact="0.36"/>
        <dgm:constr type="b" for="ch" forName="left_12_1" refType="h" fact="0.715"/>
        <dgm:constr type="ctrX" for="ch" forName="left_12_1" refType="w" fact="0.255"/>
        <dgm:constr type="w" for="ch" forName="right_22_1" refType="w" fact="0.36"/>
        <dgm:constr type="h" for="ch" forName="right_22_1" refType="h" fact="0.32"/>
        <dgm:constr type="b" for="ch" forName="right_22_1" refType="h" fact="0.725"/>
        <dgm:constr type="ctrX" for="ch" forName="right_22_1" refType="w" fact="0.76"/>
        <dgm:constr type="w" for="ch" forName="right_22_2" refType="w" fact="0.36"/>
        <dgm:constr type="h" for="ch" forName="right_22_2" refType="h" fact="0.32"/>
        <dgm:constr type="b" for="ch" forName="right_22_2" refType="h" fact="0.39"/>
        <dgm:constr type="ctrX" for="ch" forName="right_22_2" refType="w" fact="0.76"/>
        <dgm:constr type="w" for="ch" forName="left_22_1" refType="w" fact="0.36"/>
        <dgm:constr type="h" for="ch" forName="left_22_1" refType="h" fact="0.32"/>
        <dgm:constr type="b" for="ch" forName="left_22_1" refType="h" fact="0.725"/>
        <dgm:constr type="ctrX" for="ch" forName="left_22_1" refType="w" fact="0.24"/>
        <dgm:constr type="w" for="ch" forName="left_22_2" refType="w" fact="0.36"/>
        <dgm:constr type="h" for="ch" forName="left_22_2" refType="h" fact="0.32"/>
        <dgm:constr type="b" for="ch" forName="left_22_2" refType="h" fact="0.39"/>
        <dgm:constr type="ctrX" for="ch" forName="left_22_2" refType="w" fact="0.24"/>
        <dgm:constr type="w" for="ch" forName="left_21_1" refType="w" fact="0.388"/>
        <dgm:constr type="h" for="ch" forName="left_21_1" refType="h" fact="0.36"/>
        <dgm:constr type="b" for="ch" forName="left_21_1" refType="h" fact="0.76"/>
        <dgm:constr type="ctrX" for="ch" forName="left_21_1" refType="w" fact="0.23"/>
        <dgm:constr type="w" for="ch" forName="left_21_2" refType="w" fact="0.388"/>
        <dgm:constr type="h" for="ch" forName="left_21_2" refType="h" fact="0.36"/>
        <dgm:constr type="b" for="ch" forName="left_21_2" refType="h" fact="0.42"/>
        <dgm:constr type="ctrX" for="ch" forName="left_21_2" refType="w" fact="0.21"/>
        <dgm:constr type="w" for="ch" forName="right_21_1" refType="w" fact="0.388"/>
        <dgm:constr type="h" for="ch" forName="right_21_1" refType="h" fact="0.36"/>
        <dgm:constr type="b" for="ch" forName="right_21_1" refType="h" fact="0.715"/>
        <dgm:constr type="ctrX" for="ch" forName="right_21_1" refType="w" fact="0.745"/>
        <dgm:constr type="w" for="ch" forName="right_03_1" refType="w" fact="0.37"/>
        <dgm:constr type="h" for="ch" forName="right_03_1" refType="h" fact="0.24"/>
        <dgm:constr type="b" for="ch" forName="right_03_1" refType="h" fact="0.76"/>
        <dgm:constr type="ctrX" for="ch" forName="right_03_1" refType="w" fact="0.77"/>
        <dgm:constr type="w" for="ch" forName="right_03_2" refType="w" fact="0.37"/>
        <dgm:constr type="h" for="ch" forName="right_03_2" refType="h" fact="0.24"/>
        <dgm:constr type="b" for="ch" forName="right_03_2" refType="h" fact="0.535"/>
        <dgm:constr type="ctrX" for="ch" forName="right_03_2" refType="w" fact="0.783"/>
        <dgm:constr type="w" for="ch" forName="right_03_3" refType="w" fact="0.37"/>
        <dgm:constr type="h" for="ch" forName="right_03_3" refType="h" fact="0.24"/>
        <dgm:constr type="b" for="ch" forName="right_03_3" refType="h" fact="0.315"/>
        <dgm:constr type="ctrX" for="ch" forName="right_03_3" refType="w" fact="0.796"/>
        <dgm:constr type="w" for="ch" forName="left_30_1" refType="w" fact="0.37"/>
        <dgm:constr type="h" for="ch" forName="left_30_1" refType="h" fact="0.24"/>
        <dgm:constr type="b" for="ch" forName="left_30_1" refType="h" fact="0.76"/>
        <dgm:constr type="ctrX" for="ch" forName="left_30_1" refType="w" fact="0.23"/>
        <dgm:constr type="w" for="ch" forName="left_30_2" refType="w" fact="0.37"/>
        <dgm:constr type="h" for="ch" forName="left_30_2" refType="h" fact="0.24"/>
        <dgm:constr type="b" for="ch" forName="left_30_2" refType="h" fact="0.535"/>
        <dgm:constr type="ctrX" for="ch" forName="left_30_2" refType="w" fact="0.217"/>
        <dgm:constr type="w" for="ch" forName="left_30_3" refType="w" fact="0.37"/>
        <dgm:constr type="h" for="ch" forName="left_30_3" refType="h" fact="0.24"/>
        <dgm:constr type="b" for="ch" forName="left_30_3" refType="h" fact="0.315"/>
        <dgm:constr type="ctrX" for="ch" forName="left_30_3" refType="w" fact="0.204"/>
        <dgm:constr type="w" for="ch" forName="right_13_1" refType="w" fact="0.37"/>
        <dgm:constr type="h" for="ch" forName="right_13_1" refType="h" fact="0.24"/>
        <dgm:constr type="b" for="ch" forName="right_13_1" refType="h" fact="0.76"/>
        <dgm:constr type="ctrX" for="ch" forName="right_13_1" refType="w" fact="0.77"/>
        <dgm:constr type="w" for="ch" forName="right_13_2" refType="w" fact="0.37"/>
        <dgm:constr type="h" for="ch" forName="right_13_2" refType="h" fact="0.24"/>
        <dgm:constr type="b" for="ch" forName="right_13_2" refType="h" fact="0.535"/>
        <dgm:constr type="ctrX" for="ch" forName="right_13_2" refType="w" fact="0.783"/>
        <dgm:constr type="w" for="ch" forName="right_13_3" refType="w" fact="0.37"/>
        <dgm:constr type="h" for="ch" forName="right_13_3" refType="h" fact="0.24"/>
        <dgm:constr type="b" for="ch" forName="right_13_3" refType="h" fact="0.315"/>
        <dgm:constr type="ctrX" for="ch" forName="right_13_3" refType="w" fact="0.796"/>
        <dgm:constr type="w" for="ch" forName="left_13_1" refType="w" fact="0.37"/>
        <dgm:constr type="h" for="ch" forName="left_13_1" refType="h" fact="0.24"/>
        <dgm:constr type="b" for="ch" forName="left_13_1" refType="h" fact="0.715"/>
        <dgm:constr type="ctrX" for="ch" forName="left_13_1" refType="w" fact="0.255"/>
        <dgm:constr type="w" for="ch" forName="left_31_1" refType="w" fact="0.37"/>
        <dgm:constr type="h" for="ch" forName="left_31_1" refType="h" fact="0.24"/>
        <dgm:constr type="b" for="ch" forName="left_31_1" refType="h" fact="0.76"/>
        <dgm:constr type="ctrX" for="ch" forName="left_31_1" refType="w" fact="0.23"/>
        <dgm:constr type="w" for="ch" forName="left_31_2" refType="w" fact="0.37"/>
        <dgm:constr type="h" for="ch" forName="left_31_2" refType="h" fact="0.24"/>
        <dgm:constr type="b" for="ch" forName="left_31_2" refType="h" fact="0.535"/>
        <dgm:constr type="ctrX" for="ch" forName="left_31_2" refType="w" fact="0.217"/>
        <dgm:constr type="w" for="ch" forName="left_31_3" refType="w" fact="0.37"/>
        <dgm:constr type="h" for="ch" forName="left_31_3" refType="h" fact="0.24"/>
        <dgm:constr type="b" for="ch" forName="left_31_3" refType="h" fact="0.315"/>
        <dgm:constr type="ctrX" for="ch" forName="left_31_3" refType="w" fact="0.204"/>
        <dgm:constr type="w" for="ch" forName="right_31_1" refType="w" fact="0.37"/>
        <dgm:constr type="h" for="ch" forName="right_31_1" refType="h" fact="0.24"/>
        <dgm:constr type="b" for="ch" forName="right_31_1" refType="h" fact="0.715"/>
        <dgm:constr type="ctrX" for="ch" forName="right_31_1" refType="w" fact="0.745"/>
        <dgm:constr type="w" for="ch" forName="right_23_1" refType="w" fact="0.37"/>
        <dgm:constr type="h" for="ch" forName="right_23_1" refType="h" fact="0.24"/>
        <dgm:constr type="b" for="ch" forName="right_23_1" refType="h" fact="0.76"/>
        <dgm:constr type="ctrX" for="ch" forName="right_23_1" refType="w" fact="0.77"/>
        <dgm:constr type="w" for="ch" forName="right_23_2" refType="w" fact="0.37"/>
        <dgm:constr type="h" for="ch" forName="right_23_2" refType="h" fact="0.24"/>
        <dgm:constr type="b" for="ch" forName="right_23_2" refType="h" fact="0.535"/>
        <dgm:constr type="ctrX" for="ch" forName="right_23_2" refType="w" fact="0.783"/>
        <dgm:constr type="w" for="ch" forName="right_23_3" refType="w" fact="0.37"/>
        <dgm:constr type="h" for="ch" forName="right_23_3" refType="h" fact="0.24"/>
        <dgm:constr type="b" for="ch" forName="right_23_3" refType="h" fact="0.315"/>
        <dgm:constr type="ctrX" for="ch" forName="right_23_3" refType="w" fact="0.796"/>
        <dgm:constr type="w" for="ch" forName="left_23_1" refType="w" fact="0.37"/>
        <dgm:constr type="h" for="ch" forName="left_23_1" refType="h" fact="0.24"/>
        <dgm:constr type="b" for="ch" forName="left_23_1" refType="h" fact="0.715"/>
        <dgm:constr type="ctrX" for="ch" forName="left_23_1" refType="w" fact="0.255"/>
        <dgm:constr type="w" for="ch" forName="left_23_2" refType="w" fact="0.37"/>
        <dgm:constr type="h" for="ch" forName="left_23_2" refType="h" fact="0.24"/>
        <dgm:constr type="b" for="ch" forName="left_23_2" refType="h" fact="0.49"/>
        <dgm:constr type="ctrX" for="ch" forName="left_23_2" refType="w" fact="0.268"/>
        <dgm:constr type="w" for="ch" forName="left_32_1" refType="w" fact="0.37"/>
        <dgm:constr type="h" for="ch" forName="left_32_1" refType="h" fact="0.24"/>
        <dgm:constr type="b" for="ch" forName="left_32_1" refType="h" fact="0.76"/>
        <dgm:constr type="ctrX" for="ch" forName="left_32_1" refType="w" fact="0.23"/>
        <dgm:constr type="w" for="ch" forName="left_32_2" refType="w" fact="0.37"/>
        <dgm:constr type="h" for="ch" forName="left_32_2" refType="h" fact="0.24"/>
        <dgm:constr type="b" for="ch" forName="left_32_2" refType="h" fact="0.535"/>
        <dgm:constr type="ctrX" for="ch" forName="left_32_2" refType="w" fact="0.217"/>
        <dgm:constr type="w" for="ch" forName="left_32_3" refType="w" fact="0.37"/>
        <dgm:constr type="h" for="ch" forName="left_32_3" refType="h" fact="0.24"/>
        <dgm:constr type="b" for="ch" forName="left_32_3" refType="h" fact="0.315"/>
        <dgm:constr type="ctrX" for="ch" forName="left_32_3" refType="w" fact="0.204"/>
        <dgm:constr type="w" for="ch" forName="right_32_1" refType="w" fact="0.37"/>
        <dgm:constr type="h" for="ch" forName="right_32_1" refType="h" fact="0.24"/>
        <dgm:constr type="b" for="ch" forName="right_32_1" refType="h" fact="0.715"/>
        <dgm:constr type="ctrX" for="ch" forName="right_32_1" refType="w" fact="0.745"/>
        <dgm:constr type="w" for="ch" forName="right_32_2" refType="w" fact="0.37"/>
        <dgm:constr type="h" for="ch" forName="right_32_2" refType="h" fact="0.24"/>
        <dgm:constr type="b" for="ch" forName="right_32_2" refType="h" fact="0.49"/>
        <dgm:constr type="ctrX" for="ch" forName="right_32_2" refType="w" fact="0.732"/>
        <dgm:constr type="w" for="ch" forName="right_33_1" refType="w" fact="0.36"/>
        <dgm:constr type="h" for="ch" forName="right_33_1" refType="h" fact="0.21"/>
        <dgm:constr type="b" for="ch" forName="right_33_1" refType="h" fact="0.725"/>
        <dgm:constr type="ctrX" for="ch" forName="right_33_1" refType="w" fact="0.76"/>
        <dgm:constr type="w" for="ch" forName="right_33_2" refType="w" fact="0.36"/>
        <dgm:constr type="h" for="ch" forName="right_33_2" refType="h" fact="0.21"/>
        <dgm:constr type="b" for="ch" forName="right_33_2" refType="h" fact="0.5"/>
        <dgm:constr type="ctrX" for="ch" forName="right_33_2" refType="w" fact="0.76"/>
        <dgm:constr type="w" for="ch" forName="right_33_3" refType="w" fact="0.36"/>
        <dgm:constr type="h" for="ch" forName="right_33_3" refType="h" fact="0.21"/>
        <dgm:constr type="b" for="ch" forName="right_33_3" refType="h" fact="0.275"/>
        <dgm:constr type="ctrX" for="ch" forName="right_33_3" refType="w" fact="0.76"/>
        <dgm:constr type="w" for="ch" forName="left_33_1" refType="w" fact="0.36"/>
        <dgm:constr type="h" for="ch" forName="left_33_1" refType="h" fact="0.21"/>
        <dgm:constr type="b" for="ch" forName="left_33_1" refType="h" fact="0.725"/>
        <dgm:constr type="ctrX" for="ch" forName="left_33_1" refType="w" fact="0.24"/>
        <dgm:constr type="w" for="ch" forName="left_33_2" refType="w" fact="0.36"/>
        <dgm:constr type="h" for="ch" forName="left_33_2" refType="h" fact="0.21"/>
        <dgm:constr type="b" for="ch" forName="left_33_2" refType="h" fact="0.5"/>
        <dgm:constr type="ctrX" for="ch" forName="left_33_2" refType="w" fact="0.24"/>
        <dgm:constr type="w" for="ch" forName="left_33_3" refType="w" fact="0.36"/>
        <dgm:constr type="h" for="ch" forName="left_33_3" refType="h" fact="0.21"/>
        <dgm:constr type="b" for="ch" forName="left_33_3" refType="h" fact="0.275"/>
        <dgm:constr type="ctrX" for="ch" forName="left_33_3" refType="w" fact="0.24"/>
        <dgm:constr type="w" for="ch" forName="right_04_1" refType="w" fact="0.365"/>
        <dgm:constr type="h" for="ch" forName="right_04_1" refType="h" fact="0.185"/>
        <dgm:constr type="b" for="ch" forName="right_04_1" refType="h" fact="0.76"/>
        <dgm:constr type="ctrX" for="ch" forName="right_04_1" refType="w" fact="0.77"/>
        <dgm:constr type="w" for="ch" forName="right_04_2" refType="w" fact="0.365"/>
        <dgm:constr type="h" for="ch" forName="right_04_2" refType="h" fact="0.185"/>
        <dgm:constr type="b" for="ch" forName="right_04_2" refType="h" fact="0.595"/>
        <dgm:constr type="ctrX" for="ch" forName="right_04_2" refType="w" fact="0.78"/>
        <dgm:constr type="w" for="ch" forName="right_04_3" refType="w" fact="0.365"/>
        <dgm:constr type="h" for="ch" forName="right_04_3" refType="h" fact="0.185"/>
        <dgm:constr type="b" for="ch" forName="right_04_3" refType="h" fact="0.43"/>
        <dgm:constr type="ctrX" for="ch" forName="right_04_3" refType="w" fact="0.79"/>
        <dgm:constr type="w" for="ch" forName="right_04_4" refType="w" fact="0.365"/>
        <dgm:constr type="h" for="ch" forName="right_04_4" refType="h" fact="0.185"/>
        <dgm:constr type="b" for="ch" forName="right_04_4" refType="h" fact="0.265"/>
        <dgm:constr type="ctrX" for="ch" forName="right_04_4" refType="w" fact="0.8"/>
        <dgm:constr type="w" for="ch" forName="left_40_1" refType="w" fact="0.365"/>
        <dgm:constr type="h" for="ch" forName="left_40_1" refType="h" fact="0.185"/>
        <dgm:constr type="b" for="ch" forName="left_40_1" refType="h" fact="0.76"/>
        <dgm:constr type="ctrX" for="ch" forName="left_40_1" refType="w" fact="0.23"/>
        <dgm:constr type="w" for="ch" forName="left_40_2" refType="w" fact="0.365"/>
        <dgm:constr type="h" for="ch" forName="left_40_2" refType="h" fact="0.185"/>
        <dgm:constr type="b" for="ch" forName="left_40_2" refType="h" fact="0.595"/>
        <dgm:constr type="ctrX" for="ch" forName="left_40_2" refType="w" fact="0.22"/>
        <dgm:constr type="w" for="ch" forName="left_40_3" refType="w" fact="0.365"/>
        <dgm:constr type="h" for="ch" forName="left_40_3" refType="h" fact="0.185"/>
        <dgm:constr type="b" for="ch" forName="left_40_3" refType="h" fact="0.43"/>
        <dgm:constr type="ctrX" for="ch" forName="left_40_3" refType="w" fact="0.21"/>
        <dgm:constr type="w" for="ch" forName="left_40_4" refType="w" fact="0.365"/>
        <dgm:constr type="h" for="ch" forName="left_40_4" refType="h" fact="0.185"/>
        <dgm:constr type="b" for="ch" forName="left_40_4" refType="h" fact="0.265"/>
        <dgm:constr type="ctrX" for="ch" forName="left_40_4" refType="w" fact="0.2"/>
        <dgm:constr type="w" for="ch" forName="right_14_1" refType="w" fact="0.365"/>
        <dgm:constr type="h" for="ch" forName="right_14_1" refType="h" fact="0.185"/>
        <dgm:constr type="b" for="ch" forName="right_14_1" refType="h" fact="0.76"/>
        <dgm:constr type="ctrX" for="ch" forName="right_14_1" refType="w" fact="0.77"/>
        <dgm:constr type="w" for="ch" forName="right_14_2" refType="w" fact="0.365"/>
        <dgm:constr type="h" for="ch" forName="right_14_2" refType="h" fact="0.185"/>
        <dgm:constr type="b" for="ch" forName="right_14_2" refType="h" fact="0.595"/>
        <dgm:constr type="ctrX" for="ch" forName="right_14_2" refType="w" fact="0.78"/>
        <dgm:constr type="w" for="ch" forName="right_14_3" refType="w" fact="0.365"/>
        <dgm:constr type="h" for="ch" forName="right_14_3" refType="h" fact="0.185"/>
        <dgm:constr type="b" for="ch" forName="right_14_3" refType="h" fact="0.43"/>
        <dgm:constr type="ctrX" for="ch" forName="right_14_3" refType="w" fact="0.79"/>
        <dgm:constr type="w" for="ch" forName="right_14_4" refType="w" fact="0.365"/>
        <dgm:constr type="h" for="ch" forName="right_14_4" refType="h" fact="0.185"/>
        <dgm:constr type="b" for="ch" forName="right_14_4" refType="h" fact="0.265"/>
        <dgm:constr type="ctrX" for="ch" forName="right_14_4" refType="w" fact="0.8"/>
        <dgm:constr type="w" for="ch" forName="left_14_1" refType="w" fact="0.365"/>
        <dgm:constr type="h" for="ch" forName="left_14_1" refType="h" fact="0.185"/>
        <dgm:constr type="b" for="ch" forName="left_14_1" refType="h" fact="0.715"/>
        <dgm:constr type="ctrX" for="ch" forName="left_14_1" refType="w" fact="0.25"/>
        <dgm:constr type="w" for="ch" forName="left_41_1" refType="w" fact="0.365"/>
        <dgm:constr type="h" for="ch" forName="left_41_1" refType="h" fact="0.185"/>
        <dgm:constr type="b" for="ch" forName="left_41_1" refType="h" fact="0.76"/>
        <dgm:constr type="ctrX" for="ch" forName="left_41_1" refType="w" fact="0.23"/>
        <dgm:constr type="w" for="ch" forName="left_41_2" refType="w" fact="0.365"/>
        <dgm:constr type="h" for="ch" forName="left_41_2" refType="h" fact="0.185"/>
        <dgm:constr type="b" for="ch" forName="left_41_2" refType="h" fact="0.595"/>
        <dgm:constr type="ctrX" for="ch" forName="left_41_2" refType="w" fact="0.22"/>
        <dgm:constr type="w" for="ch" forName="left_41_3" refType="w" fact="0.365"/>
        <dgm:constr type="h" for="ch" forName="left_41_3" refType="h" fact="0.185"/>
        <dgm:constr type="b" for="ch" forName="left_41_3" refType="h" fact="0.43"/>
        <dgm:constr type="ctrX" for="ch" forName="left_41_3" refType="w" fact="0.21"/>
        <dgm:constr type="w" for="ch" forName="left_41_4" refType="w" fact="0.365"/>
        <dgm:constr type="h" for="ch" forName="left_41_4" refType="h" fact="0.185"/>
        <dgm:constr type="b" for="ch" forName="left_41_4" refType="h" fact="0.265"/>
        <dgm:constr type="ctrX" for="ch" forName="left_41_4" refType="w" fact="0.2"/>
        <dgm:constr type="w" for="ch" forName="right_41_1" refType="w" fact="0.365"/>
        <dgm:constr type="h" for="ch" forName="right_41_1" refType="h" fact="0.185"/>
        <dgm:constr type="b" for="ch" forName="right_41_1" refType="h" fact="0.715"/>
        <dgm:constr type="ctrX" for="ch" forName="right_41_1" refType="w" fact="0.75"/>
        <dgm:constr type="w" for="ch" forName="right_24_1" refType="w" fact="0.365"/>
        <dgm:constr type="h" for="ch" forName="right_24_1" refType="h" fact="0.185"/>
        <dgm:constr type="b" for="ch" forName="right_24_1" refType="h" fact="0.76"/>
        <dgm:constr type="ctrX" for="ch" forName="right_24_1" refType="w" fact="0.77"/>
        <dgm:constr type="w" for="ch" forName="right_24_2" refType="w" fact="0.365"/>
        <dgm:constr type="h" for="ch" forName="right_24_2" refType="h" fact="0.185"/>
        <dgm:constr type="b" for="ch" forName="right_24_2" refType="h" fact="0.595"/>
        <dgm:constr type="ctrX" for="ch" forName="right_24_2" refType="w" fact="0.78"/>
        <dgm:constr type="w" for="ch" forName="right_24_3" refType="w" fact="0.365"/>
        <dgm:constr type="h" for="ch" forName="right_24_3" refType="h" fact="0.185"/>
        <dgm:constr type="b" for="ch" forName="right_24_3" refType="h" fact="0.43"/>
        <dgm:constr type="ctrX" for="ch" forName="right_24_3" refType="w" fact="0.79"/>
        <dgm:constr type="w" for="ch" forName="right_24_4" refType="w" fact="0.365"/>
        <dgm:constr type="h" for="ch" forName="right_24_4" refType="h" fact="0.185"/>
        <dgm:constr type="b" for="ch" forName="right_24_4" refType="h" fact="0.265"/>
        <dgm:constr type="ctrX" for="ch" forName="right_24_4" refType="w" fact="0.8"/>
        <dgm:constr type="w" for="ch" forName="left_24_1" refType="w" fact="0.365"/>
        <dgm:constr type="h" for="ch" forName="left_24_1" refType="h" fact="0.185"/>
        <dgm:constr type="b" for="ch" forName="left_24_1" refType="h" fact="0.715"/>
        <dgm:constr type="ctrX" for="ch" forName="left_24_1" refType="w" fact="0.25"/>
        <dgm:constr type="w" for="ch" forName="left_24_2" refType="w" fact="0.365"/>
        <dgm:constr type="h" for="ch" forName="left_24_2" refType="h" fact="0.185"/>
        <dgm:constr type="b" for="ch" forName="left_24_2" refType="h" fact="0.55"/>
        <dgm:constr type="ctrX" for="ch" forName="left_24_2" refType="w" fact="0.26"/>
        <dgm:constr type="w" for="ch" forName="left_42_1" refType="w" fact="0.365"/>
        <dgm:constr type="h" for="ch" forName="left_42_1" refType="h" fact="0.185"/>
        <dgm:constr type="b" for="ch" forName="left_42_1" refType="h" fact="0.76"/>
        <dgm:constr type="ctrX" for="ch" forName="left_42_1" refType="w" fact="0.23"/>
        <dgm:constr type="w" for="ch" forName="left_42_2" refType="w" fact="0.365"/>
        <dgm:constr type="h" for="ch" forName="left_42_2" refType="h" fact="0.185"/>
        <dgm:constr type="b" for="ch" forName="left_42_2" refType="h" fact="0.595"/>
        <dgm:constr type="ctrX" for="ch" forName="left_42_2" refType="w" fact="0.22"/>
        <dgm:constr type="w" for="ch" forName="left_42_3" refType="w" fact="0.365"/>
        <dgm:constr type="h" for="ch" forName="left_42_3" refType="h" fact="0.185"/>
        <dgm:constr type="b" for="ch" forName="left_42_3" refType="h" fact="0.43"/>
        <dgm:constr type="ctrX" for="ch" forName="left_42_3" refType="w" fact="0.21"/>
        <dgm:constr type="w" for="ch" forName="left_42_4" refType="w" fact="0.365"/>
        <dgm:constr type="h" for="ch" forName="left_42_4" refType="h" fact="0.185"/>
        <dgm:constr type="b" for="ch" forName="left_42_4" refType="h" fact="0.265"/>
        <dgm:constr type="ctrX" for="ch" forName="left_42_4" refType="w" fact="0.2"/>
        <dgm:constr type="w" for="ch" forName="right_42_1" refType="w" fact="0.365"/>
        <dgm:constr type="h" for="ch" forName="right_42_1" refType="h" fact="0.185"/>
        <dgm:constr type="b" for="ch" forName="right_42_1" refType="h" fact="0.715"/>
        <dgm:constr type="ctrX" for="ch" forName="right_42_1" refType="w" fact="0.75"/>
        <dgm:constr type="w" for="ch" forName="right_42_2" refType="w" fact="0.365"/>
        <dgm:constr type="h" for="ch" forName="right_42_2" refType="h" fact="0.185"/>
        <dgm:constr type="b" for="ch" forName="right_42_2" refType="h" fact="0.55"/>
        <dgm:constr type="ctrX" for="ch" forName="right_42_2" refType="w" fact="0.74"/>
        <dgm:constr type="w" for="ch" forName="right_34_1" refType="w" fact="0.365"/>
        <dgm:constr type="h" for="ch" forName="right_34_1" refType="h" fact="0.185"/>
        <dgm:constr type="b" for="ch" forName="right_34_1" refType="h" fact="0.76"/>
        <dgm:constr type="ctrX" for="ch" forName="right_34_1" refType="w" fact="0.77"/>
        <dgm:constr type="w" for="ch" forName="right_34_2" refType="w" fact="0.365"/>
        <dgm:constr type="h" for="ch" forName="right_34_2" refType="h" fact="0.185"/>
        <dgm:constr type="b" for="ch" forName="right_34_2" refType="h" fact="0.595"/>
        <dgm:constr type="ctrX" for="ch" forName="right_34_2" refType="w" fact="0.78"/>
        <dgm:constr type="w" for="ch" forName="right_34_3" refType="w" fact="0.365"/>
        <dgm:constr type="h" for="ch" forName="right_34_3" refType="h" fact="0.185"/>
        <dgm:constr type="b" for="ch" forName="right_34_3" refType="h" fact="0.43"/>
        <dgm:constr type="ctrX" for="ch" forName="right_34_3" refType="w" fact="0.79"/>
        <dgm:constr type="w" for="ch" forName="right_34_4" refType="w" fact="0.365"/>
        <dgm:constr type="h" for="ch" forName="right_34_4" refType="h" fact="0.185"/>
        <dgm:constr type="b" for="ch" forName="right_34_4" refType="h" fact="0.265"/>
        <dgm:constr type="ctrX" for="ch" forName="right_34_4" refType="w" fact="0.8"/>
        <dgm:constr type="w" for="ch" forName="left_34_1" refType="w" fact="0.365"/>
        <dgm:constr type="h" for="ch" forName="left_34_1" refType="h" fact="0.185"/>
        <dgm:constr type="b" for="ch" forName="left_34_1" refType="h" fact="0.715"/>
        <dgm:constr type="ctrX" for="ch" forName="left_34_1" refType="w" fact="0.25"/>
        <dgm:constr type="w" for="ch" forName="left_34_2" refType="w" fact="0.365"/>
        <dgm:constr type="h" for="ch" forName="left_34_2" refType="h" fact="0.185"/>
        <dgm:constr type="b" for="ch" forName="left_34_2" refType="h" fact="0.55"/>
        <dgm:constr type="ctrX" for="ch" forName="left_34_2" refType="w" fact="0.26"/>
        <dgm:constr type="w" for="ch" forName="left_34_3" refType="w" fact="0.365"/>
        <dgm:constr type="h" for="ch" forName="left_34_3" refType="h" fact="0.185"/>
        <dgm:constr type="b" for="ch" forName="left_34_3" refType="h" fact="0.385"/>
        <dgm:constr type="ctrX" for="ch" forName="left_34_3" refType="w" fact="0.27"/>
        <dgm:constr type="w" for="ch" forName="left_43_1" refType="w" fact="0.365"/>
        <dgm:constr type="h" for="ch" forName="left_43_1" refType="h" fact="0.185"/>
        <dgm:constr type="b" for="ch" forName="left_43_1" refType="h" fact="0.76"/>
        <dgm:constr type="ctrX" for="ch" forName="left_43_1" refType="w" fact="0.23"/>
        <dgm:constr type="w" for="ch" forName="left_43_2" refType="w" fact="0.365"/>
        <dgm:constr type="h" for="ch" forName="left_43_2" refType="h" fact="0.185"/>
        <dgm:constr type="b" for="ch" forName="left_43_2" refType="h" fact="0.595"/>
        <dgm:constr type="ctrX" for="ch" forName="left_43_2" refType="w" fact="0.22"/>
        <dgm:constr type="w" for="ch" forName="left_43_3" refType="w" fact="0.365"/>
        <dgm:constr type="h" for="ch" forName="left_43_3" refType="h" fact="0.185"/>
        <dgm:constr type="b" for="ch" forName="left_43_3" refType="h" fact="0.43"/>
        <dgm:constr type="ctrX" for="ch" forName="left_43_3" refType="w" fact="0.21"/>
        <dgm:constr type="w" for="ch" forName="left_43_4" refType="w" fact="0.365"/>
        <dgm:constr type="h" for="ch" forName="left_43_4" refType="h" fact="0.185"/>
        <dgm:constr type="b" for="ch" forName="left_43_4" refType="h" fact="0.265"/>
        <dgm:constr type="ctrX" for="ch" forName="left_43_4" refType="w" fact="0.2"/>
        <dgm:constr type="w" for="ch" forName="right_43_1" refType="w" fact="0.365"/>
        <dgm:constr type="h" for="ch" forName="right_43_1" refType="h" fact="0.185"/>
        <dgm:constr type="b" for="ch" forName="right_43_1" refType="h" fact="0.715"/>
        <dgm:constr type="ctrX" for="ch" forName="right_43_1" refType="w" fact="0.75"/>
        <dgm:constr type="w" for="ch" forName="right_43_2" refType="w" fact="0.365"/>
        <dgm:constr type="h" for="ch" forName="right_43_2" refType="h" fact="0.185"/>
        <dgm:constr type="b" for="ch" forName="right_43_2" refType="h" fact="0.55"/>
        <dgm:constr type="ctrX" for="ch" forName="right_43_2" refType="w" fact="0.74"/>
        <dgm:constr type="w" for="ch" forName="right_43_3" refType="w" fact="0.365"/>
        <dgm:constr type="h" for="ch" forName="right_43_3" refType="h" fact="0.185"/>
        <dgm:constr type="b" for="ch" forName="right_43_3" refType="h" fact="0.385"/>
        <dgm:constr type="ctrX" for="ch" forName="right_43_3" refType="w" fact="0.73"/>
        <dgm:constr type="w" for="ch" forName="right_44_1" refType="w" fact="0.36"/>
        <dgm:constr type="h" for="ch" forName="right_44_1" refType="h" fact="0.154"/>
        <dgm:constr type="b" for="ch" forName="right_44_1" refType="h" fact="0.725"/>
        <dgm:constr type="ctrX" for="ch" forName="right_44_1" refType="w" fact="0.76"/>
        <dgm:constr type="w" for="ch" forName="right_44_2" refType="w" fact="0.36"/>
        <dgm:constr type="h" for="ch" forName="right_44_2" refType="h" fact="0.154"/>
        <dgm:constr type="b" for="ch" forName="right_44_2" refType="h" fact="0.559"/>
        <dgm:constr type="ctrX" for="ch" forName="right_44_2" refType="w" fact="0.76"/>
        <dgm:constr type="w" for="ch" forName="right_44_3" refType="w" fact="0.36"/>
        <dgm:constr type="h" for="ch" forName="right_44_3" refType="h" fact="0.154"/>
        <dgm:constr type="b" for="ch" forName="right_44_3" refType="h" fact="0.393"/>
        <dgm:constr type="ctrX" for="ch" forName="right_44_3" refType="w" fact="0.76"/>
        <dgm:constr type="w" for="ch" forName="right_44_4" refType="w" fact="0.36"/>
        <dgm:constr type="h" for="ch" forName="right_44_4" refType="h" fact="0.154"/>
        <dgm:constr type="b" for="ch" forName="right_44_4" refType="h" fact="0.224"/>
        <dgm:constr type="ctrX" for="ch" forName="right_44_4" refType="w" fact="0.76"/>
        <dgm:constr type="w" for="ch" forName="left_44_1" refType="w" fact="0.36"/>
        <dgm:constr type="h" for="ch" forName="left_44_1" refType="h" fact="0.154"/>
        <dgm:constr type="b" for="ch" forName="left_44_1" refType="h" fact="0.725"/>
        <dgm:constr type="ctrX" for="ch" forName="left_44_1" refType="w" fact="0.24"/>
        <dgm:constr type="w" for="ch" forName="left_44_2" refType="w" fact="0.36"/>
        <dgm:constr type="h" for="ch" forName="left_44_2" refType="h" fact="0.154"/>
        <dgm:constr type="b" for="ch" forName="left_44_2" refType="h" fact="0.559"/>
        <dgm:constr type="ctrX" for="ch" forName="left_44_2" refType="w" fact="0.24"/>
        <dgm:constr type="w" for="ch" forName="left_44_3" refType="w" fact="0.36"/>
        <dgm:constr type="h" for="ch" forName="left_44_3" refType="h" fact="0.154"/>
        <dgm:constr type="b" for="ch" forName="left_44_3" refType="h" fact="0.393"/>
        <dgm:constr type="ctrX" for="ch" forName="left_44_3" refType="w" fact="0.24"/>
        <dgm:constr type="w" for="ch" forName="left_44_4" refType="w" fact="0.36"/>
        <dgm:constr type="h" for="ch" forName="left_44_4" refType="h" fact="0.154"/>
        <dgm:constr type="b" for="ch" forName="left_44_4" refType="h" fact="0.224"/>
        <dgm:constr type="ctrX" for="ch" forName="left_44_4" refType="w" fact="0.24"/>
      </dgm:constrLst>
      <dgm:ruleLst/>
      <dgm:layoutNode name="dummyMaxCanvas_ChildArea">
        <dgm:alg type="sp"/>
        <dgm:shape xmlns:r="http://schemas.openxmlformats.org/officeDocument/2006/relationships" r:blip="">
          <dgm:adjLst/>
        </dgm:shape>
        <dgm:presOf/>
        <dgm:constrLst/>
        <dgm:ruleLst/>
      </dgm:layoutNode>
      <dgm:layoutNode name="fulcrum" styleLbl="alignAccFollowNode1">
        <dgm:alg type="sp"/>
        <dgm:shape xmlns:r="http://schemas.openxmlformats.org/officeDocument/2006/relationships" type="triangle" r:blip="">
          <dgm:adjLst/>
        </dgm:shape>
        <dgm:presOf/>
        <dgm:constrLst/>
        <dgm:ruleLst/>
      </dgm:layoutNode>
      <dgm:choose name="Name0">
        <dgm:if name="Name1" axis="ch ch" ptType="node node" st="1 1" cnt="1 0" func="cnt" op="equ" val="0">
          <dgm:choose name="Name2">
            <dgm:if name="Name3" axis="ch ch" ptType="node node" st="2 1" cnt="1 0" func="cnt" op="equ" val="0">
              <dgm:layoutNode name="balance_00" styleLbl="alignAccFollowNode1">
                <dgm:varLst>
                  <dgm:bulletEnabled val="1"/>
                </dgm:varLst>
                <dgm:alg type="sp"/>
                <dgm:shape xmlns:r="http://schemas.openxmlformats.org/officeDocument/2006/relationships" type="rect" r:blip="">
                  <dgm:adjLst/>
                </dgm:shape>
                <dgm:presOf/>
                <dgm:constrLst/>
                <dgm:ruleLst/>
              </dgm:layoutNode>
            </dgm:if>
            <dgm:else name="Name4">
              <dgm:choose name="Name5">
                <dgm:if name="Name6" axis="ch ch" ptType="node node" st="2 1" cnt="1 0" func="cnt" op="equ" val="1">
                  <dgm:layoutNode name="balance_01" styleLbl="alignAccFollowNode1">
                    <dgm:varLst>
                      <dgm:bulletEnabled val="1"/>
                    </dgm:varLst>
                    <dgm:alg type="sp"/>
                    <dgm:shape xmlns:r="http://schemas.openxmlformats.org/officeDocument/2006/relationships" rot="4" type="rect" r:blip="">
                      <dgm:adjLst/>
                    </dgm:shape>
                    <dgm:presOf/>
                    <dgm:constrLst/>
                    <dgm:ruleLst/>
                  </dgm:layoutNode>
                  <dgm:layoutNode name="right_01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
                  <dgm:choose name="Name8">
                    <dgm:if name="Name9" axis="ch ch" ptType="node node" st="2 1" cnt="1 0" func="cnt" op="equ" val="2">
                      <dgm:layoutNode name="balance_02" styleLbl="alignAccFollowNode1">
                        <dgm:varLst>
                          <dgm:bulletEnabled val="1"/>
                        </dgm:varLst>
                        <dgm:alg type="sp"/>
                        <dgm:shape xmlns:r="http://schemas.openxmlformats.org/officeDocument/2006/relationships" rot="4" type="rect" r:blip="">
                          <dgm:adjLst/>
                        </dgm:shape>
                        <dgm:presOf/>
                        <dgm:constrLst/>
                        <dgm:ruleLst/>
                      </dgm:layoutNode>
                      <dgm:layoutNode name="right_02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2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0">
                      <dgm:choose name="Name11">
                        <dgm:if name="Name12" axis="ch ch" ptType="node node" st="2 1" cnt="1 0" func="cnt" op="equ" val="3">
                          <dgm:layoutNode name="balance_03" styleLbl="alignAccFollowNode1">
                            <dgm:varLst>
                              <dgm:bulletEnabled val="1"/>
                            </dgm:varLst>
                            <dgm:alg type="sp"/>
                            <dgm:shape xmlns:r="http://schemas.openxmlformats.org/officeDocument/2006/relationships" rot="4" type="rect" r:blip="">
                              <dgm:adjLst/>
                            </dgm:shape>
                            <dgm:presOf/>
                            <dgm:constrLst/>
                            <dgm:ruleLst/>
                          </dgm:layoutNode>
                          <dgm:layoutNode name="right_03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3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3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3">
                          <dgm:choose name="Name14">
                            <dgm:if name="Name15" axis="ch ch" ptType="node node" st="2 1" cnt="1 0" func="cnt" op="gte" val="4">
                              <dgm:layoutNode name="balance_04" styleLbl="alignAccFollowNode1">
                                <dgm:varLst>
                                  <dgm:bulletEnabled val="1"/>
                                </dgm:varLst>
                                <dgm:alg type="sp"/>
                                <dgm:shape xmlns:r="http://schemas.openxmlformats.org/officeDocument/2006/relationships" rot="4" type="rect" r:blip="">
                                  <dgm:adjLst/>
                                </dgm:shape>
                                <dgm:presOf/>
                                <dgm:constrLst/>
                                <dgm:ruleLst/>
                              </dgm:layoutNode>
                              <dgm:layoutNode name="right_04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4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4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4_4" styleLbl="node1">
                                <dgm:varLst>
                                  <dgm:bulletEnabled val="1"/>
                                </dgm:varLst>
                                <dgm:alg type="tx"/>
                                <dgm:shape xmlns:r="http://schemas.openxmlformats.org/officeDocument/2006/relationships" rot="4"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6"/>
                          </dgm:choose>
                        </dgm:else>
                      </dgm:choose>
                    </dgm:else>
                  </dgm:choose>
                </dgm:else>
              </dgm:choose>
            </dgm:else>
          </dgm:choose>
        </dgm:if>
        <dgm:else name="Name17">
          <dgm:choose name="Name18">
            <dgm:if name="Name19" axis="ch ch" ptType="node node" st="1 1" cnt="1 0" func="cnt" op="equ" val="1">
              <dgm:choose name="Name20">
                <dgm:if name="Name21" axis="ch ch" ptType="node node" st="2 1" cnt="1 0" func="cnt" op="equ" val="0">
                  <dgm:layoutNode name="balance_10" styleLbl="alignAccFollowNode1">
                    <dgm:varLst>
                      <dgm:bulletEnabled val="1"/>
                    </dgm:varLst>
                    <dgm:alg type="sp"/>
                    <dgm:shape xmlns:r="http://schemas.openxmlformats.org/officeDocument/2006/relationships" rot="-4" type="rect" r:blip="">
                      <dgm:adjLst/>
                    </dgm:shape>
                    <dgm:presOf/>
                    <dgm:constrLst/>
                    <dgm:ruleLst/>
                  </dgm:layoutNode>
                  <dgm:layoutNode name="left_10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2">
                  <dgm:choose name="Name23">
                    <dgm:if name="Name24" axis="ch ch" ptType="node node" st="2 1" cnt="1 0" func="cnt" op="equ" val="1">
                      <dgm:layoutNode name="balance_11" styleLbl="alignAccFollowNode1">
                        <dgm:varLst>
                          <dgm:bulletEnabled val="1"/>
                        </dgm:varLst>
                        <dgm:alg type="sp"/>
                        <dgm:shape xmlns:r="http://schemas.openxmlformats.org/officeDocument/2006/relationships" type="rect" r:blip="">
                          <dgm:adjLst/>
                        </dgm:shape>
                        <dgm:presOf/>
                        <dgm:constrLst/>
                        <dgm:ruleLst/>
                      </dgm:layoutNode>
                      <dgm:layoutNode name="left_11_1" styleLbl="node1">
                        <dgm:varLst>
                          <dgm:bulletEnabled val="1"/>
                        </dgm:varLst>
                        <dgm:alg type="tx"/>
                        <dgm:shape xmlns:r="http://schemas.openxmlformats.org/officeDocument/2006/relationships"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1_1" styleLbl="node1">
                        <dgm:varLst>
                          <dgm:bulletEnabled val="1"/>
                        </dgm:varLst>
                        <dgm:alg type="tx"/>
                        <dgm:shape xmlns:r="http://schemas.openxmlformats.org/officeDocument/2006/relationships"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5">
                      <dgm:choose name="Name26">
                        <dgm:if name="Name27" axis="ch ch" ptType="node node" st="2 1" cnt="1 0" func="cnt" op="equ" val="2">
                          <dgm:layoutNode name="balance_12" styleLbl="alignAccFollowNode1">
                            <dgm:varLst>
                              <dgm:bulletEnabled val="1"/>
                            </dgm:varLst>
                            <dgm:alg type="sp"/>
                            <dgm:shape xmlns:r="http://schemas.openxmlformats.org/officeDocument/2006/relationships" rot="4" type="rect" r:blip="">
                              <dgm:adjLst/>
                            </dgm:shape>
                            <dgm:presOf/>
                            <dgm:constrLst/>
                            <dgm:ruleLst/>
                          </dgm:layoutNode>
                          <dgm:layoutNode name="right_12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2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12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8">
                          <dgm:choose name="Name29">
                            <dgm:if name="Name30" axis="ch ch" ptType="node node" st="2 1" cnt="1 0" func="cnt" op="equ" val="3">
                              <dgm:layoutNode name="balance_13" styleLbl="alignAccFollowNode1">
                                <dgm:varLst>
                                  <dgm:bulletEnabled val="1"/>
                                </dgm:varLst>
                                <dgm:alg type="sp"/>
                                <dgm:shape xmlns:r="http://schemas.openxmlformats.org/officeDocument/2006/relationships" rot="4" type="rect" r:blip="">
                                  <dgm:adjLst/>
                                </dgm:shape>
                                <dgm:presOf/>
                                <dgm:constrLst/>
                                <dgm:ruleLst/>
                              </dgm:layoutNode>
                              <dgm:layoutNode name="right_13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3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3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13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31">
                              <dgm:choose name="Name32">
                                <dgm:if name="Name33" axis="ch ch" ptType="node node" st="2 1" cnt="1 0" func="cnt" op="gte" val="4">
                                  <dgm:layoutNode name="balance_14" styleLbl="alignAccFollowNode1">
                                    <dgm:varLst>
                                      <dgm:bulletEnabled val="1"/>
                                    </dgm:varLst>
                                    <dgm:alg type="sp"/>
                                    <dgm:shape xmlns:r="http://schemas.openxmlformats.org/officeDocument/2006/relationships" rot="4" type="rect" r:blip="">
                                      <dgm:adjLst/>
                                    </dgm:shape>
                                    <dgm:presOf/>
                                    <dgm:constrLst/>
                                    <dgm:ruleLst/>
                                  </dgm:layoutNode>
                                  <dgm:layoutNode name="right_14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4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4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4_4" styleLbl="node1">
                                    <dgm:varLst>
                                      <dgm:bulletEnabled val="1"/>
                                    </dgm:varLst>
                                    <dgm:alg type="tx"/>
                                    <dgm:shape xmlns:r="http://schemas.openxmlformats.org/officeDocument/2006/relationships" rot="4"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14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34"/>
                              </dgm:choose>
                            </dgm:else>
                          </dgm:choose>
                        </dgm:else>
                      </dgm:choose>
                    </dgm:else>
                  </dgm:choose>
                </dgm:else>
              </dgm:choose>
            </dgm:if>
            <dgm:else name="Name35">
              <dgm:choose name="Name36">
                <dgm:if name="Name37" axis="ch ch" ptType="node node" st="1 1" cnt="1 0" func="cnt" op="equ" val="2">
                  <dgm:choose name="Name38">
                    <dgm:if name="Name39" axis="ch ch" ptType="node node" st="2 1" cnt="1 0" func="cnt" op="equ" val="0">
                      <dgm:layoutNode name="balance_20" styleLbl="alignAccFollowNode1">
                        <dgm:varLst>
                          <dgm:bulletEnabled val="1"/>
                        </dgm:varLst>
                        <dgm:alg type="sp"/>
                        <dgm:shape xmlns:r="http://schemas.openxmlformats.org/officeDocument/2006/relationships" rot="-4" type="rect" r:blip="">
                          <dgm:adjLst/>
                        </dgm:shape>
                        <dgm:presOf/>
                        <dgm:constrLst/>
                        <dgm:ruleLst/>
                      </dgm:layoutNode>
                      <dgm:layoutNode name="left_20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0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0">
                      <dgm:choose name="Name41">
                        <dgm:if name="Name42" axis="ch ch" ptType="node node" st="2 1" cnt="1 0" func="cnt" op="equ" val="1">
                          <dgm:layoutNode name="balance_21" styleLbl="alignAccFollowNode1">
                            <dgm:varLst>
                              <dgm:bulletEnabled val="1"/>
                            </dgm:varLst>
                            <dgm:alg type="sp"/>
                            <dgm:shape xmlns:r="http://schemas.openxmlformats.org/officeDocument/2006/relationships" rot="-4" type="rect" r:blip="">
                              <dgm:adjLst/>
                            </dgm:shape>
                            <dgm:presOf/>
                            <dgm:constrLst/>
                            <dgm:ruleLst/>
                          </dgm:layoutNode>
                          <dgm:layoutNode name="left_21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1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1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3">
                          <dgm:choose name="Name44">
                            <dgm:if name="Name45" axis="ch ch" ptType="node node" st="2 1" cnt="1 0" func="cnt" op="equ" val="2">
                              <dgm:layoutNode name="balance_22" styleLbl="alignAccFollowNode1">
                                <dgm:varLst>
                                  <dgm:bulletEnabled val="1"/>
                                </dgm:varLst>
                                <dgm:alg type="sp"/>
                                <dgm:shape xmlns:r="http://schemas.openxmlformats.org/officeDocument/2006/relationships" type="rect" r:blip="">
                                  <dgm:adjLst/>
                                </dgm:shape>
                                <dgm:presOf/>
                                <dgm:constrLst/>
                                <dgm:ruleLst/>
                              </dgm:layoutNode>
                              <dgm:layoutNode name="right_22_1" styleLbl="node1">
                                <dgm:varLst>
                                  <dgm:bulletEnabled val="1"/>
                                </dgm:varLst>
                                <dgm:alg type="tx"/>
                                <dgm:shape xmlns:r="http://schemas.openxmlformats.org/officeDocument/2006/relationships"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2_2" styleLbl="node1">
                                <dgm:varLst>
                                  <dgm:bulletEnabled val="1"/>
                                </dgm:varLst>
                                <dgm:alg type="tx"/>
                                <dgm:shape xmlns:r="http://schemas.openxmlformats.org/officeDocument/2006/relationships"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2_1" styleLbl="node1">
                                <dgm:varLst>
                                  <dgm:bulletEnabled val="1"/>
                                </dgm:varLst>
                                <dgm:alg type="tx"/>
                                <dgm:shape xmlns:r="http://schemas.openxmlformats.org/officeDocument/2006/relationships"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2_2" styleLbl="node1">
                                <dgm:varLst>
                                  <dgm:bulletEnabled val="1"/>
                                </dgm:varLst>
                                <dgm:alg type="tx"/>
                                <dgm:shape xmlns:r="http://schemas.openxmlformats.org/officeDocument/2006/relationships"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6">
                              <dgm:choose name="Name47">
                                <dgm:if name="Name48" axis="ch ch" ptType="node node" st="2 1" cnt="1 0" func="cnt" op="equ" val="3">
                                  <dgm:layoutNode name="balance_23" styleLbl="alignAccFollowNode1">
                                    <dgm:varLst>
                                      <dgm:bulletEnabled val="1"/>
                                    </dgm:varLst>
                                    <dgm:alg type="sp"/>
                                    <dgm:shape xmlns:r="http://schemas.openxmlformats.org/officeDocument/2006/relationships" rot="4" type="rect" r:blip="">
                                      <dgm:adjLst/>
                                    </dgm:shape>
                                    <dgm:presOf/>
                                    <dgm:constrLst/>
                                    <dgm:ruleLst/>
                                  </dgm:layoutNode>
                                  <dgm:layoutNode name="right_23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3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3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3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3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9">
                                  <dgm:choose name="Name50">
                                    <dgm:if name="Name51" axis="ch ch" ptType="node node" st="2 1" cnt="1 0" func="cnt" op="gte" val="4">
                                      <dgm:layoutNode name="balance_24" styleLbl="alignAccFollowNode1">
                                        <dgm:varLst>
                                          <dgm:bulletEnabled val="1"/>
                                        </dgm:varLst>
                                        <dgm:alg type="sp"/>
                                        <dgm:shape xmlns:r="http://schemas.openxmlformats.org/officeDocument/2006/relationships" rot="4" type="rect" r:blip="">
                                          <dgm:adjLst/>
                                        </dgm:shape>
                                        <dgm:presOf/>
                                        <dgm:constrLst/>
                                        <dgm:ruleLst/>
                                      </dgm:layoutNode>
                                      <dgm:layoutNode name="right_24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4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4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4_4" styleLbl="node1">
                                        <dgm:varLst>
                                          <dgm:bulletEnabled val="1"/>
                                        </dgm:varLst>
                                        <dgm:alg type="tx"/>
                                        <dgm:shape xmlns:r="http://schemas.openxmlformats.org/officeDocument/2006/relationships" rot="4"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4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4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2"/>
                                  </dgm:choose>
                                </dgm:else>
                              </dgm:choose>
                            </dgm:else>
                          </dgm:choose>
                        </dgm:else>
                      </dgm:choose>
                    </dgm:else>
                  </dgm:choose>
                </dgm:if>
                <dgm:else name="Name53">
                  <dgm:choose name="Name54">
                    <dgm:if name="Name55" axis="ch ch" ptType="node node" st="1 1" cnt="1 0" func="cnt" op="equ" val="3">
                      <dgm:choose name="Name56">
                        <dgm:if name="Name57" axis="ch ch" ptType="node node" st="2 1" cnt="1 0" func="cnt" op="equ" val="0">
                          <dgm:layoutNode name="balance_30" styleLbl="alignAccFollowNode1">
                            <dgm:varLst>
                              <dgm:bulletEnabled val="1"/>
                            </dgm:varLst>
                            <dgm:alg type="sp"/>
                            <dgm:shape xmlns:r="http://schemas.openxmlformats.org/officeDocument/2006/relationships" rot="-4" type="rect" r:blip="">
                              <dgm:adjLst/>
                            </dgm:shape>
                            <dgm:presOf/>
                            <dgm:constrLst/>
                            <dgm:ruleLst/>
                          </dgm:layoutNode>
                          <dgm:layoutNode name="left_30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0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0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8">
                          <dgm:choose name="Name59">
                            <dgm:if name="Name60" axis="ch ch" ptType="node node" st="2 1" cnt="1 0" func="cnt" op="equ" val="1">
                              <dgm:layoutNode name="balance_31" styleLbl="alignAccFollowNode1">
                                <dgm:varLst>
                                  <dgm:bulletEnabled val="1"/>
                                </dgm:varLst>
                                <dgm:alg type="sp"/>
                                <dgm:shape xmlns:r="http://schemas.openxmlformats.org/officeDocument/2006/relationships" rot="-4" type="rect" r:blip="">
                                  <dgm:adjLst/>
                                </dgm:shape>
                                <dgm:presOf/>
                                <dgm:constrLst/>
                                <dgm:ruleLst/>
                              </dgm:layoutNode>
                              <dgm:layoutNode name="left_31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1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1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1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1">
                              <dgm:choose name="Name62">
                                <dgm:if name="Name63" axis="ch ch" ptType="node node" st="2 1" cnt="1 0" func="cnt" op="equ" val="2">
                                  <dgm:layoutNode name="balance_32" styleLbl="alignAccFollowNode1">
                                    <dgm:varLst>
                                      <dgm:bulletEnabled val="1"/>
                                    </dgm:varLst>
                                    <dgm:alg type="sp"/>
                                    <dgm:shape xmlns:r="http://schemas.openxmlformats.org/officeDocument/2006/relationships" rot="-4" type="rect" r:blip="">
                                      <dgm:adjLst/>
                                    </dgm:shape>
                                    <dgm:presOf/>
                                    <dgm:constrLst/>
                                    <dgm:ruleLst/>
                                  </dgm:layoutNode>
                                  <dgm:layoutNode name="left_32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2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2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2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2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4">
                                  <dgm:choose name="Name65">
                                    <dgm:if name="Name66" axis="ch ch" ptType="node node" st="2 1" cnt="1 0" func="cnt" op="equ" val="3">
                                      <dgm:layoutNode name="balance_33" styleLbl="alignAccFollowNode1">
                                        <dgm:varLst>
                                          <dgm:bulletEnabled val="1"/>
                                        </dgm:varLst>
                                        <dgm:alg type="sp"/>
                                        <dgm:shape xmlns:r="http://schemas.openxmlformats.org/officeDocument/2006/relationships" type="rect" r:blip="">
                                          <dgm:adjLst/>
                                        </dgm:shape>
                                        <dgm:presOf/>
                                        <dgm:constrLst/>
                                        <dgm:ruleLst/>
                                      </dgm:layoutNode>
                                      <dgm:layoutNode name="right_33_1" styleLbl="node1">
                                        <dgm:varLst>
                                          <dgm:bulletEnabled val="1"/>
                                        </dgm:varLst>
                                        <dgm:alg type="tx"/>
                                        <dgm:shape xmlns:r="http://schemas.openxmlformats.org/officeDocument/2006/relationships"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3_2" styleLbl="node1">
                                        <dgm:varLst>
                                          <dgm:bulletEnabled val="1"/>
                                        </dgm:varLst>
                                        <dgm:alg type="tx"/>
                                        <dgm:shape xmlns:r="http://schemas.openxmlformats.org/officeDocument/2006/relationships"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3_3" styleLbl="node1">
                                        <dgm:varLst>
                                          <dgm:bulletEnabled val="1"/>
                                        </dgm:varLst>
                                        <dgm:alg type="tx"/>
                                        <dgm:shape xmlns:r="http://schemas.openxmlformats.org/officeDocument/2006/relationships"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3_1" styleLbl="node1">
                                        <dgm:varLst>
                                          <dgm:bulletEnabled val="1"/>
                                        </dgm:varLst>
                                        <dgm:alg type="tx"/>
                                        <dgm:shape xmlns:r="http://schemas.openxmlformats.org/officeDocument/2006/relationships"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3_2" styleLbl="node1">
                                        <dgm:varLst>
                                          <dgm:bulletEnabled val="1"/>
                                        </dgm:varLst>
                                        <dgm:alg type="tx"/>
                                        <dgm:shape xmlns:r="http://schemas.openxmlformats.org/officeDocument/2006/relationships"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3_3" styleLbl="node1">
                                        <dgm:varLst>
                                          <dgm:bulletEnabled val="1"/>
                                        </dgm:varLst>
                                        <dgm:alg type="tx"/>
                                        <dgm:shape xmlns:r="http://schemas.openxmlformats.org/officeDocument/2006/relationships"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7">
                                      <dgm:choose name="Name68">
                                        <dgm:if name="Name69" axis="ch ch" ptType="node node" st="2 1" cnt="1 0" func="cnt" op="gte" val="4">
                                          <dgm:layoutNode name="balance_34" styleLbl="alignAccFollowNode1">
                                            <dgm:varLst>
                                              <dgm:bulletEnabled val="1"/>
                                            </dgm:varLst>
                                            <dgm:alg type="sp"/>
                                            <dgm:shape xmlns:r="http://schemas.openxmlformats.org/officeDocument/2006/relationships" rot="4" type="rect" r:blip="">
                                              <dgm:adjLst/>
                                            </dgm:shape>
                                            <dgm:presOf/>
                                            <dgm:constrLst/>
                                            <dgm:ruleLst/>
                                          </dgm:layoutNode>
                                          <dgm:layoutNode name="right_34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4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4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4_4" styleLbl="node1">
                                            <dgm:varLst>
                                              <dgm:bulletEnabled val="1"/>
                                            </dgm:varLst>
                                            <dgm:alg type="tx"/>
                                            <dgm:shape xmlns:r="http://schemas.openxmlformats.org/officeDocument/2006/relationships" rot="4"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4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4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4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0"/>
                                      </dgm:choose>
                                    </dgm:else>
                                  </dgm:choose>
                                </dgm:else>
                              </dgm:choose>
                            </dgm:else>
                          </dgm:choose>
                        </dgm:else>
                      </dgm:choose>
                    </dgm:if>
                    <dgm:else name="Name71">
                      <dgm:choose name="Name72">
                        <dgm:if name="Name73" axis="ch ch" ptType="node node" st="1 1" cnt="1 0" func="cnt" op="gte" val="4">
                          <dgm:choose name="Name74">
                            <dgm:if name="Name75" axis="ch ch" ptType="node node" st="2 1" cnt="1 0" func="cnt" op="equ" val="0">
                              <dgm:layoutNode name="balance_40" styleLbl="alignAccFollowNode1">
                                <dgm:varLst>
                                  <dgm:bulletEnabled val="1"/>
                                </dgm:varLst>
                                <dgm:alg type="sp"/>
                                <dgm:shape xmlns:r="http://schemas.openxmlformats.org/officeDocument/2006/relationships" rot="-4" type="rect" r:blip="">
                                  <dgm:adjLst/>
                                </dgm:shape>
                                <dgm:presOf/>
                                <dgm:constrLst/>
                                <dgm:ruleLst/>
                              </dgm:layoutNode>
                              <dgm:layoutNode name="left_40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0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0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0_4" styleLbl="node1">
                                <dgm:varLst>
                                  <dgm:bulletEnabled val="1"/>
                                </dgm:varLst>
                                <dgm:alg type="tx"/>
                                <dgm:shape xmlns:r="http://schemas.openxmlformats.org/officeDocument/2006/relationships" rot="-4"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6">
                              <dgm:choose name="Name77">
                                <dgm:if name="Name78" axis="ch ch" ptType="node node" st="2 1" cnt="1 0" func="cnt" op="equ" val="1">
                                  <dgm:layoutNode name="balance_41" styleLbl="alignAccFollowNode1">
                                    <dgm:varLst>
                                      <dgm:bulletEnabled val="1"/>
                                    </dgm:varLst>
                                    <dgm:alg type="sp"/>
                                    <dgm:shape xmlns:r="http://schemas.openxmlformats.org/officeDocument/2006/relationships" rot="-4" type="rect" r:blip="">
                                      <dgm:adjLst/>
                                    </dgm:shape>
                                    <dgm:presOf/>
                                    <dgm:constrLst/>
                                    <dgm:ruleLst/>
                                  </dgm:layoutNode>
                                  <dgm:layoutNode name="left_41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1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1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1_4" styleLbl="node1">
                                    <dgm:varLst>
                                      <dgm:bulletEnabled val="1"/>
                                    </dgm:varLst>
                                    <dgm:alg type="tx"/>
                                    <dgm:shape xmlns:r="http://schemas.openxmlformats.org/officeDocument/2006/relationships" rot="-4"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1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9">
                                  <dgm:choose name="Name80">
                                    <dgm:if name="Name81" axis="ch ch" ptType="node node" st="2 1" cnt="1 0" func="cnt" op="equ" val="2">
                                      <dgm:layoutNode name="balance_42" styleLbl="alignAccFollowNode1">
                                        <dgm:varLst>
                                          <dgm:bulletEnabled val="1"/>
                                        </dgm:varLst>
                                        <dgm:alg type="sp"/>
                                        <dgm:shape xmlns:r="http://schemas.openxmlformats.org/officeDocument/2006/relationships" rot="-4" type="rect" r:blip="">
                                          <dgm:adjLst/>
                                        </dgm:shape>
                                        <dgm:presOf/>
                                        <dgm:constrLst/>
                                        <dgm:ruleLst/>
                                      </dgm:layoutNode>
                                      <dgm:layoutNode name="left_42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2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2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2_4" styleLbl="node1">
                                        <dgm:varLst>
                                          <dgm:bulletEnabled val="1"/>
                                        </dgm:varLst>
                                        <dgm:alg type="tx"/>
                                        <dgm:shape xmlns:r="http://schemas.openxmlformats.org/officeDocument/2006/relationships" rot="-4"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2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2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2">
                                      <dgm:choose name="Name83">
                                        <dgm:if name="Name84" axis="ch ch" ptType="node node" st="2 1" cnt="1 0" func="cnt" op="equ" val="3">
                                          <dgm:layoutNode name="balance_43" styleLbl="alignAccFollowNode1">
                                            <dgm:varLst>
                                              <dgm:bulletEnabled val="1"/>
                                            </dgm:varLst>
                                            <dgm:alg type="sp"/>
                                            <dgm:shape xmlns:r="http://schemas.openxmlformats.org/officeDocument/2006/relationships" rot="-4" type="rect" r:blip="">
                                              <dgm:adjLst/>
                                            </dgm:shape>
                                            <dgm:presOf/>
                                            <dgm:constrLst/>
                                            <dgm:ruleLst/>
                                          </dgm:layoutNode>
                                          <dgm:layoutNode name="left_43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3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3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3_4" styleLbl="node1">
                                            <dgm:varLst>
                                              <dgm:bulletEnabled val="1"/>
                                            </dgm:varLst>
                                            <dgm:alg type="tx"/>
                                            <dgm:shape xmlns:r="http://schemas.openxmlformats.org/officeDocument/2006/relationships" rot="-4"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3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3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3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5">
                                          <dgm:choose name="Name86">
                                            <dgm:if name="Name87" axis="ch ch" ptType="node node" st="2 1" cnt="1 0" func="cnt" op="gte" val="4">
                                              <dgm:layoutNode name="balance_44" styleLbl="alignAccFollowNode1">
                                                <dgm:varLst>
                                                  <dgm:bulletEnabled val="1"/>
                                                </dgm:varLst>
                                                <dgm:alg type="sp"/>
                                                <dgm:shape xmlns:r="http://schemas.openxmlformats.org/officeDocument/2006/relationships" type="rect" r:blip="">
                                                  <dgm:adjLst/>
                                                </dgm:shape>
                                                <dgm:presOf/>
                                                <dgm:constrLst/>
                                                <dgm:ruleLst/>
                                              </dgm:layoutNode>
                                              <dgm:layoutNode name="right_44_1" styleLbl="node1">
                                                <dgm:varLst>
                                                  <dgm:bulletEnabled val="1"/>
                                                </dgm:varLst>
                                                <dgm:alg type="tx"/>
                                                <dgm:shape xmlns:r="http://schemas.openxmlformats.org/officeDocument/2006/relationships"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4_2" styleLbl="node1">
                                                <dgm:varLst>
                                                  <dgm:bulletEnabled val="1"/>
                                                </dgm:varLst>
                                                <dgm:alg type="tx"/>
                                                <dgm:shape xmlns:r="http://schemas.openxmlformats.org/officeDocument/2006/relationships"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4_3" styleLbl="node1">
                                                <dgm:varLst>
                                                  <dgm:bulletEnabled val="1"/>
                                                </dgm:varLst>
                                                <dgm:alg type="tx"/>
                                                <dgm:shape xmlns:r="http://schemas.openxmlformats.org/officeDocument/2006/relationships"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4_4" styleLbl="node1">
                                                <dgm:varLst>
                                                  <dgm:bulletEnabled val="1"/>
                                                </dgm:varLst>
                                                <dgm:alg type="tx"/>
                                                <dgm:shape xmlns:r="http://schemas.openxmlformats.org/officeDocument/2006/relationships"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4_1" styleLbl="node1">
                                                <dgm:varLst>
                                                  <dgm:bulletEnabled val="1"/>
                                                </dgm:varLst>
                                                <dgm:alg type="tx"/>
                                                <dgm:shape xmlns:r="http://schemas.openxmlformats.org/officeDocument/2006/relationships"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4_2" styleLbl="node1">
                                                <dgm:varLst>
                                                  <dgm:bulletEnabled val="1"/>
                                                </dgm:varLst>
                                                <dgm:alg type="tx"/>
                                                <dgm:shape xmlns:r="http://schemas.openxmlformats.org/officeDocument/2006/relationships"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4_3" styleLbl="node1">
                                                <dgm:varLst>
                                                  <dgm:bulletEnabled val="1"/>
                                                </dgm:varLst>
                                                <dgm:alg type="tx"/>
                                                <dgm:shape xmlns:r="http://schemas.openxmlformats.org/officeDocument/2006/relationships"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4_4" styleLbl="node1">
                                                <dgm:varLst>
                                                  <dgm:bulletEnabled val="1"/>
                                                </dgm:varLst>
                                                <dgm:alg type="tx"/>
                                                <dgm:shape xmlns:r="http://schemas.openxmlformats.org/officeDocument/2006/relationships"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8"/>
                                          </dgm:choose>
                                        </dgm:else>
                                      </dgm:choose>
                                    </dgm:else>
                                  </dgm:choose>
                                </dgm:else>
                              </dgm:choose>
                            </dgm:else>
                          </dgm:choose>
                        </dgm:if>
                        <dgm:else name="Name89"/>
                      </dgm:choose>
                    </dgm:else>
                  </dgm:choose>
                </dgm:else>
              </dgm:choose>
            </dgm:else>
          </dgm:choose>
        </dgm:else>
      </dgm:choose>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5.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E99EE407-20F2-4D25-988F-A124CEEF86AB}" type="datetimeFigureOut">
              <a:rPr lang="en-GB" smtClean="0"/>
              <a:t>03/06/2016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lvl1pPr marL="0" marR="0" indent="0" algn="ctr" defTabSz="914400" rtl="0" eaLnBrk="1" fontAlgn="auto" latinLnBrk="0" hangingPunct="1">
              <a:lnSpc>
                <a:spcPct val="100000"/>
              </a:lnSpc>
              <a:spcBef>
                <a:spcPts val="0"/>
              </a:spcBef>
              <a:spcAft>
                <a:spcPts val="0"/>
              </a:spcAft>
              <a:buClrTx/>
              <a:buSzTx/>
              <a:buFontTx/>
              <a:buNone/>
              <a:tabLst/>
              <a:defRPr/>
            </a:lvl1pPr>
          </a:lstStyle>
          <a:p>
            <a:endParaRPr lang="en-GB" dirty="0" smtClean="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99EE407-20F2-4D25-988F-A124CEEF86AB}" type="datetimeFigureOut">
              <a:rPr lang="en-GB" smtClean="0"/>
              <a:t>03/06/2016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6D26477-FB88-4AEC-B89B-027BEE80CB15}"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E99EE407-20F2-4D25-988F-A124CEEF86AB}" type="datetimeFigureOut">
              <a:rPr lang="en-GB" smtClean="0"/>
              <a:t>03/06/2016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6D26477-FB88-4AEC-B89B-027BEE80CB15}" type="slidenum">
              <a:rPr lang="en-GB" smtClean="0"/>
              <a:t>‹#›</a:t>
            </a:fld>
            <a:endParaRPr lang="en-GB"/>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99EE407-20F2-4D25-988F-A124CEEF86AB}" type="datetimeFigureOut">
              <a:rPr lang="en-GB" smtClean="0"/>
              <a:t>03/06/2016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6D26477-FB88-4AEC-B89B-027BEE80CB15}" type="slidenum">
              <a:rPr lang="en-GB" smtClean="0"/>
              <a:t>‹#›</a:t>
            </a:fld>
            <a:endParaRPr lang="en-GB"/>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99EE407-20F2-4D25-988F-A124CEEF86AB}" type="datetimeFigureOut">
              <a:rPr lang="en-GB" smtClean="0"/>
              <a:t>03/06/2016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6D26477-FB88-4AEC-B89B-027BEE80CB15}" type="slidenum">
              <a:rPr lang="en-GB" smtClean="0"/>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E99EE407-20F2-4D25-988F-A124CEEF86AB}" type="datetimeFigureOut">
              <a:rPr lang="en-GB" smtClean="0"/>
              <a:t>03/06/2016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6D26477-FB88-4AEC-B89B-027BEE80CB15}" type="slidenum">
              <a:rPr lang="en-GB" smtClean="0"/>
              <a:t>‹#›</a:t>
            </a:fld>
            <a:endParaRPr lang="en-GB"/>
          </a:p>
        </p:txBody>
      </p:sp>
      <p:sp>
        <p:nvSpPr>
          <p:cNvPr id="9" name="Content Placeholder 8"/>
          <p:cNvSpPr>
            <a:spLocks noGrp="1"/>
          </p:cNvSpPr>
          <p:nvPr>
            <p:ph sz="quarter" idx="13"/>
          </p:nvPr>
        </p:nvSpPr>
        <p:spPr>
          <a:xfrm>
            <a:off x="676655"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99EE407-20F2-4D25-988F-A124CEEF86AB}" type="datetimeFigureOut">
              <a:rPr lang="en-GB" smtClean="0"/>
              <a:t>03/06/2016</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6D26477-FB88-4AEC-B89B-027BEE80CB15}"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99EE407-20F2-4D25-988F-A124CEEF86AB}" type="datetimeFigureOut">
              <a:rPr lang="en-GB" smtClean="0"/>
              <a:t>03/06/2016</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6D26477-FB88-4AEC-B89B-027BEE80CB15}"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E99EE407-20F2-4D25-988F-A124CEEF86AB}" type="datetimeFigureOut">
              <a:rPr lang="en-GB" smtClean="0"/>
              <a:t>03/06/2016</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6D26477-FB88-4AEC-B89B-027BEE80CB15}"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E99EE407-20F2-4D25-988F-A124CEEF86AB}" type="datetimeFigureOut">
              <a:rPr lang="en-GB" smtClean="0"/>
              <a:t>03/06/2016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6D26477-FB88-4AEC-B89B-027BEE80CB15}" type="slidenum">
              <a:rPr lang="en-GB" smtClean="0"/>
              <a:t>‹#›</a:t>
            </a:fld>
            <a:endParaRPr lang="en-GB"/>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99EE407-20F2-4D25-988F-A124CEEF86AB}" type="datetimeFigureOut">
              <a:rPr lang="en-GB" smtClean="0"/>
              <a:t>03/06/2016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6D26477-FB88-4AEC-B89B-027BEE80CB15}" type="slidenum">
              <a:rPr lang="en-GB" smtClean="0"/>
              <a:t>‹#›</a:t>
            </a:fld>
            <a:endParaRPr lang="en-GB"/>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E99EE407-20F2-4D25-988F-A124CEEF86AB}" type="datetimeFigureOut">
              <a:rPr lang="en-GB" smtClean="0"/>
              <a:t>03/06/2016</a:t>
            </a:fld>
            <a:endParaRPr lang="en-GB"/>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n-GB"/>
          </a:p>
        </p:txBody>
      </p:sp>
      <p:sp>
        <p:nvSpPr>
          <p:cNvPr id="6" name="Slide Number Placeholder 5"/>
          <p:cNvSpPr>
            <a:spLocks noGrp="1"/>
          </p:cNvSpPr>
          <p:nvPr>
            <p:ph type="sldNum" sz="quarter" idx="4"/>
          </p:nvPr>
        </p:nvSpPr>
        <p:spPr>
          <a:xfrm>
            <a:off x="3563888" y="6250163"/>
            <a:ext cx="1998830" cy="365125"/>
          </a:xfrm>
          <a:prstGeom prst="rect">
            <a:avLst/>
          </a:prstGeom>
        </p:spPr>
        <p:txBody>
          <a:bodyPr vert="horz" lIns="91440" tIns="45720" rIns="91440" bIns="45720" rtlCol="0" anchor="ctr"/>
          <a:lstStyle>
            <a:lvl1pPr algn="ctr">
              <a:defRPr sz="1000">
                <a:solidFill>
                  <a:schemeClr val="tx2"/>
                </a:solidFill>
              </a:defRPr>
            </a:lvl1pPr>
          </a:lstStyle>
          <a:p>
            <a:endParaRPr lang="en-GB" dirty="0"/>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TextBox 6"/>
          <p:cNvSpPr txBox="1"/>
          <p:nvPr userDrawn="1"/>
        </p:nvSpPr>
        <p:spPr>
          <a:xfrm>
            <a:off x="3635896" y="6309320"/>
            <a:ext cx="1755681" cy="276999"/>
          </a:xfrm>
          <a:prstGeom prst="rect">
            <a:avLst/>
          </a:prstGeom>
          <a:noFill/>
        </p:spPr>
        <p:txBody>
          <a:bodyPr wrap="squar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smtClean="0"/>
              <a:t>© 2016 Dr Lauren Devine</a:t>
            </a: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jpeg"/><Relationship Id="rId3"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1.xml"/><Relationship Id="rId4" Type="http://schemas.openxmlformats.org/officeDocument/2006/relationships/diagramQuickStyle" Target="../diagrams/quickStyle1.xml"/><Relationship Id="rId5" Type="http://schemas.openxmlformats.org/officeDocument/2006/relationships/diagramColors" Target="../diagrams/colors1.xml"/><Relationship Id="rId6" Type="http://schemas.microsoft.com/office/2007/relationships/diagramDrawing" Target="../diagrams/drawing1.xml"/><Relationship Id="rId1" Type="http://schemas.openxmlformats.org/officeDocument/2006/relationships/slideLayout" Target="../slideLayouts/slideLayout2.xml"/><Relationship Id="rId2" Type="http://schemas.openxmlformats.org/officeDocument/2006/relationships/diagramData" Target="../diagrams/data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jpe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twitter.com/DrLaurenDevine" TargetMode="External"/><Relationship Id="rId4" Type="http://schemas.openxmlformats.org/officeDocument/2006/relationships/hyperlink" Target="mailto:Stephen3.Parker@uwe.ac.uk" TargetMode="External"/><Relationship Id="rId5" Type="http://schemas.openxmlformats.org/officeDocument/2006/relationships/hyperlink" Target="http://twitter.com/Stephen3Parker" TargetMode="External"/><Relationship Id="rId6" Type="http://schemas.openxmlformats.org/officeDocument/2006/relationships/hyperlink" Target="http://www1.uwe.ac.uk/bl/research/childprotectionstrategy.aspx" TargetMode="External"/><Relationship Id="rId7" Type="http://schemas.openxmlformats.org/officeDocument/2006/relationships/hyperlink" Target="mailto:transformative@uwe.ac.uk" TargetMode="External"/><Relationship Id="rId8" Type="http://schemas.openxmlformats.org/officeDocument/2006/relationships/hyperlink" Target="http://people.uwe.ac.uk/Pages/person.aspx?accountname=campus\l-devine" TargetMode="External"/><Relationship Id="rId1" Type="http://schemas.openxmlformats.org/officeDocument/2006/relationships/slideLayout" Target="../slideLayouts/slideLayout2.xml"/><Relationship Id="rId2" Type="http://schemas.openxmlformats.org/officeDocument/2006/relationships/hyperlink" Target="mailto:Lauren.Devine@uwe.ac.uk"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package" Target="../embeddings/Microsoft_Excel_Worksheet1.xlsx"/><Relationship Id="rId4" Type="http://schemas.openxmlformats.org/officeDocument/2006/relationships/image" Target="../media/image5.emf"/><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04664"/>
            <a:ext cx="7772400" cy="3312368"/>
          </a:xfrm>
        </p:spPr>
        <p:txBody>
          <a:bodyPr anchor="ctr">
            <a:normAutofit/>
          </a:bodyPr>
          <a:lstStyle/>
          <a:p>
            <a:r>
              <a:rPr lang="en-GB" sz="3600" dirty="0"/>
              <a:t>Rethinking Child Protection </a:t>
            </a:r>
            <a:r>
              <a:rPr lang="en-GB" sz="3600" dirty="0" smtClean="0"/>
              <a:t>Strategy </a:t>
            </a:r>
            <a:r>
              <a:rPr lang="en-GB" dirty="0"/>
              <a:t/>
            </a:r>
            <a:br>
              <a:rPr lang="en-GB" dirty="0"/>
            </a:br>
            <a:r>
              <a:rPr lang="en-GB" sz="2800" dirty="0"/>
              <a:t>Progress &amp; Next Steps</a:t>
            </a:r>
            <a:endParaRPr lang="en-GB" dirty="0"/>
          </a:p>
        </p:txBody>
      </p:sp>
      <p:sp>
        <p:nvSpPr>
          <p:cNvPr id="3" name="Subtitle 2"/>
          <p:cNvSpPr>
            <a:spLocks noGrp="1"/>
          </p:cNvSpPr>
          <p:nvPr>
            <p:ph type="subTitle" idx="1"/>
          </p:nvPr>
        </p:nvSpPr>
        <p:spPr>
          <a:xfrm>
            <a:off x="1371600" y="2924944"/>
            <a:ext cx="6400800" cy="2808312"/>
          </a:xfrm>
        </p:spPr>
        <p:txBody>
          <a:bodyPr>
            <a:normAutofit fontScale="70000" lnSpcReduction="20000"/>
          </a:bodyPr>
          <a:lstStyle/>
          <a:p>
            <a:endParaRPr lang="en-GB" sz="2900" dirty="0" smtClean="0">
              <a:solidFill>
                <a:schemeClr val="tx1"/>
              </a:solidFill>
            </a:endParaRPr>
          </a:p>
          <a:p>
            <a:r>
              <a:rPr lang="en-GB" sz="3200" b="1" dirty="0">
                <a:solidFill>
                  <a:schemeClr val="tx1"/>
                </a:solidFill>
                <a:effectLst>
                  <a:outerShdw blurRad="38100" dist="38100" dir="2700000" algn="tl">
                    <a:srgbClr val="000000">
                      <a:alpha val="43137"/>
                    </a:srgbClr>
                  </a:outerShdw>
                </a:effectLst>
              </a:rPr>
              <a:t>Keynote </a:t>
            </a:r>
            <a:r>
              <a:rPr lang="en-GB" sz="3200" b="1" dirty="0" smtClean="0">
                <a:solidFill>
                  <a:schemeClr val="tx1"/>
                </a:solidFill>
                <a:effectLst>
                  <a:outerShdw blurRad="38100" dist="38100" dir="2700000" algn="tl">
                    <a:srgbClr val="000000">
                      <a:alpha val="43137"/>
                    </a:srgbClr>
                  </a:outerShdw>
                </a:effectLst>
              </a:rPr>
              <a:t>address: </a:t>
            </a:r>
            <a:r>
              <a:rPr lang="en-GB" sz="3200" b="1" dirty="0">
                <a:solidFill>
                  <a:schemeClr val="tx1"/>
                </a:solidFill>
                <a:effectLst>
                  <a:outerShdw blurRad="38100" dist="38100" dir="2700000" algn="tl">
                    <a:srgbClr val="000000">
                      <a:alpha val="43137"/>
                    </a:srgbClr>
                  </a:outerShdw>
                </a:effectLst>
              </a:rPr>
              <a:t>Transparency Project </a:t>
            </a:r>
            <a:r>
              <a:rPr lang="en-GB" sz="3200" b="1" dirty="0" smtClean="0">
                <a:solidFill>
                  <a:schemeClr val="tx1"/>
                </a:solidFill>
                <a:effectLst>
                  <a:outerShdw blurRad="38100" dist="38100" dir="2700000" algn="tl">
                    <a:srgbClr val="000000">
                      <a:alpha val="43137"/>
                    </a:srgbClr>
                  </a:outerShdw>
                </a:effectLst>
              </a:rPr>
              <a:t>Conference</a:t>
            </a:r>
            <a:endParaRPr lang="en-GB" sz="3200" dirty="0" smtClean="0">
              <a:solidFill>
                <a:schemeClr val="tx1"/>
              </a:solidFill>
              <a:effectLst>
                <a:outerShdw blurRad="38100" dist="38100" dir="2700000" algn="tl">
                  <a:srgbClr val="000000">
                    <a:alpha val="43137"/>
                  </a:srgbClr>
                </a:outerShdw>
              </a:effectLst>
            </a:endParaRPr>
          </a:p>
          <a:p>
            <a:r>
              <a:rPr lang="en-GB" sz="2800" dirty="0" smtClean="0">
                <a:solidFill>
                  <a:schemeClr val="tx1"/>
                </a:solidFill>
              </a:rPr>
              <a:t>‘Where do we go from here?’ </a:t>
            </a:r>
          </a:p>
          <a:p>
            <a:r>
              <a:rPr lang="en-GB" sz="2800" dirty="0" smtClean="0">
                <a:solidFill>
                  <a:schemeClr val="tx1"/>
                </a:solidFill>
              </a:rPr>
              <a:t>3</a:t>
            </a:r>
            <a:r>
              <a:rPr lang="en-GB" sz="2800" baseline="30000" dirty="0" smtClean="0">
                <a:solidFill>
                  <a:schemeClr val="tx1"/>
                </a:solidFill>
              </a:rPr>
              <a:t>rd</a:t>
            </a:r>
            <a:r>
              <a:rPr lang="en-GB" sz="2800" dirty="0" smtClean="0">
                <a:solidFill>
                  <a:schemeClr val="tx1"/>
                </a:solidFill>
              </a:rPr>
              <a:t> June 2016 </a:t>
            </a:r>
          </a:p>
          <a:p>
            <a:r>
              <a:rPr lang="en-GB" sz="2800" dirty="0" smtClean="0">
                <a:solidFill>
                  <a:schemeClr val="tx1"/>
                </a:solidFill>
              </a:rPr>
              <a:t>The Priory Rooms, Birmingham</a:t>
            </a:r>
          </a:p>
          <a:p>
            <a:r>
              <a:rPr lang="en-GB" sz="2800" dirty="0" smtClean="0">
                <a:solidFill>
                  <a:schemeClr val="tx1"/>
                </a:solidFill>
              </a:rPr>
              <a:t>Rethinking </a:t>
            </a:r>
            <a:r>
              <a:rPr lang="en-GB" sz="2800" dirty="0">
                <a:solidFill>
                  <a:schemeClr val="tx1"/>
                </a:solidFill>
              </a:rPr>
              <a:t>Child Protection </a:t>
            </a:r>
            <a:r>
              <a:rPr lang="en-GB" sz="2800" dirty="0" smtClean="0">
                <a:solidFill>
                  <a:schemeClr val="tx1"/>
                </a:solidFill>
              </a:rPr>
              <a:t>Strategy: Next Steps </a:t>
            </a:r>
          </a:p>
          <a:p>
            <a:r>
              <a:rPr lang="en-GB" dirty="0" smtClean="0">
                <a:solidFill>
                  <a:schemeClr val="tx1"/>
                </a:solidFill>
              </a:rPr>
              <a:t>Dr Lauren Devine</a:t>
            </a:r>
          </a:p>
          <a:p>
            <a:r>
              <a:rPr lang="en-GB" dirty="0" smtClean="0">
                <a:solidFill>
                  <a:schemeClr val="tx1"/>
                </a:solidFill>
              </a:rPr>
              <a:t>Co-Investigator: Stephen Parker</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51520" y="5733256"/>
            <a:ext cx="2424925" cy="936104"/>
          </a:xfrm>
          <a:prstGeom prst="rect">
            <a:avLst/>
          </a:prstGeom>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596335" y="5403100"/>
            <a:ext cx="1347216" cy="1127760"/>
          </a:xfrm>
          <a:prstGeom prst="rect">
            <a:avLst/>
          </a:prstGeom>
        </p:spPr>
      </p:pic>
      <p:sp>
        <p:nvSpPr>
          <p:cNvPr id="6" name="TextBox 5"/>
          <p:cNvSpPr txBox="1"/>
          <p:nvPr/>
        </p:nvSpPr>
        <p:spPr>
          <a:xfrm>
            <a:off x="6305786" y="6530859"/>
            <a:ext cx="2637765" cy="276999"/>
          </a:xfrm>
          <a:prstGeom prst="rect">
            <a:avLst/>
          </a:prstGeom>
          <a:noFill/>
        </p:spPr>
        <p:txBody>
          <a:bodyPr wrap="square" rtlCol="0">
            <a:spAutoFit/>
          </a:bodyPr>
          <a:lstStyle/>
          <a:p>
            <a:pPr algn="r"/>
            <a:r>
              <a:rPr lang="en-GB" sz="1200" dirty="0"/>
              <a:t>ESRC Grant Ref: ES/M000990/1</a:t>
            </a:r>
          </a:p>
        </p:txBody>
      </p:sp>
      <p:sp>
        <p:nvSpPr>
          <p:cNvPr id="7" name="TextBox 6"/>
          <p:cNvSpPr txBox="1"/>
          <p:nvPr/>
        </p:nvSpPr>
        <p:spPr>
          <a:xfrm>
            <a:off x="3635896" y="6309320"/>
            <a:ext cx="1755681" cy="276999"/>
          </a:xfrm>
          <a:prstGeom prst="rect">
            <a:avLst/>
          </a:prstGeom>
          <a:noFill/>
        </p:spPr>
        <p:txBody>
          <a:bodyPr wrap="squar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smtClean="0"/>
              <a:t>© 2016 Dr Lauren Devine</a:t>
            </a:r>
          </a:p>
        </p:txBody>
      </p:sp>
    </p:spTree>
    <p:extLst>
      <p:ext uri="{BB962C8B-B14F-4D97-AF65-F5344CB8AC3E}">
        <p14:creationId xmlns:p14="http://schemas.microsoft.com/office/powerpoint/2010/main" val="380661316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GB" sz="3200" dirty="0" smtClean="0"/>
              <a:t>The book: Exploring </a:t>
            </a:r>
            <a:r>
              <a:rPr lang="en-GB" sz="3200" dirty="0"/>
              <a:t>the concept of policing parents within a welfare model</a:t>
            </a:r>
          </a:p>
        </p:txBody>
      </p:sp>
      <p:graphicFrame>
        <p:nvGraphicFramePr>
          <p:cNvPr id="5" name="Content Placeholder 3"/>
          <p:cNvGraphicFramePr>
            <a:graphicFrameLocks noGrp="1"/>
          </p:cNvGraphicFramePr>
          <p:nvPr>
            <p:extLst>
              <p:ext uri="{D42A27DB-BD31-4B8C-83A1-F6EECF244321}">
                <p14:modId xmlns:p14="http://schemas.microsoft.com/office/powerpoint/2010/main" val="876425323"/>
              </p:ext>
            </p:extLst>
          </p:nvPr>
        </p:nvGraphicFramePr>
        <p:xfrm>
          <a:off x="971600" y="2348880"/>
          <a:ext cx="7200800" cy="388843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8021122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338328"/>
            <a:ext cx="8229600" cy="1290472"/>
          </a:xfrm>
        </p:spPr>
        <p:txBody>
          <a:bodyPr>
            <a:noAutofit/>
          </a:bodyPr>
          <a:lstStyle/>
          <a:p>
            <a:r>
              <a:rPr lang="en-GB" sz="2800" b="1" dirty="0" smtClean="0">
                <a:effectLst>
                  <a:innerShdw blurRad="63500" dist="50800">
                    <a:prstClr val="black">
                      <a:alpha val="50000"/>
                    </a:prstClr>
                  </a:innerShdw>
                </a:effectLst>
              </a:rPr>
              <a:t>‘The </a:t>
            </a:r>
            <a:r>
              <a:rPr lang="en-GB" sz="2800" b="1" dirty="0">
                <a:effectLst>
                  <a:innerShdw blurRad="63500" dist="50800">
                    <a:prstClr val="black">
                      <a:alpha val="50000"/>
                    </a:prstClr>
                  </a:innerShdw>
                </a:effectLst>
              </a:rPr>
              <a:t>Limits of State Power &amp; Private Rights: </a:t>
            </a:r>
            <a:br>
              <a:rPr lang="en-GB" sz="2800" b="1" dirty="0">
                <a:effectLst>
                  <a:innerShdw blurRad="63500" dist="50800">
                    <a:prstClr val="black">
                      <a:alpha val="50000"/>
                    </a:prstClr>
                  </a:innerShdw>
                </a:effectLst>
              </a:rPr>
            </a:br>
            <a:r>
              <a:rPr lang="en-GB" sz="2800" b="1" dirty="0">
                <a:effectLst>
                  <a:innerShdw blurRad="63500" dist="50800">
                    <a:prstClr val="black">
                      <a:alpha val="50000"/>
                    </a:prstClr>
                  </a:innerShdw>
                </a:effectLst>
              </a:rPr>
              <a:t>Exploring Child Protection &amp; Safeguarding Referrals and </a:t>
            </a:r>
            <a:r>
              <a:rPr lang="en-GB" sz="2800" b="1" dirty="0" smtClean="0">
                <a:effectLst>
                  <a:innerShdw blurRad="63500" dist="50800">
                    <a:prstClr val="black">
                      <a:alpha val="50000"/>
                    </a:prstClr>
                  </a:innerShdw>
                </a:effectLst>
              </a:rPr>
              <a:t>Assessments’</a:t>
            </a:r>
            <a:endParaRPr lang="en-GB" sz="2800" dirty="0"/>
          </a:p>
        </p:txBody>
      </p:sp>
      <p:pic>
        <p:nvPicPr>
          <p:cNvPr id="5" name="Picture 4" descr="C:\Users\Lauren\AppData\Local\Microsoft\Windows\Temporary Internet Files\Content.IE5\LX3U9ODH\open_book_on_tabl_450[1].jpg"/>
          <p:cNvPicPr>
            <a:picLocks noGrp="1"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22898" y="2852936"/>
            <a:ext cx="5042334" cy="3361556"/>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386438" y="2348880"/>
            <a:ext cx="8424936" cy="1477328"/>
          </a:xfrm>
          <a:prstGeom prst="rect">
            <a:avLst/>
          </a:prstGeom>
        </p:spPr>
        <p:txBody>
          <a:bodyPr wrap="square">
            <a:spAutoFit/>
          </a:bodyPr>
          <a:lstStyle/>
          <a:p>
            <a:r>
              <a:rPr lang="en-GB" dirty="0"/>
              <a:t>Overall conclusion… </a:t>
            </a:r>
            <a:r>
              <a:rPr lang="en-GB" dirty="0" smtClean="0"/>
              <a:t>We are at a position where we have a confused system characterised by a </a:t>
            </a:r>
            <a:r>
              <a:rPr lang="en-GB" dirty="0"/>
              <a:t>welfare/policing </a:t>
            </a:r>
            <a:r>
              <a:rPr lang="en-GB" dirty="0" smtClean="0"/>
              <a:t>dichotomy.  This is </a:t>
            </a:r>
            <a:r>
              <a:rPr lang="en-GB" dirty="0"/>
              <a:t>a problem for families </a:t>
            </a:r>
            <a:r>
              <a:rPr lang="en-GB" dirty="0" smtClean="0"/>
              <a:t>faced with the </a:t>
            </a:r>
            <a:r>
              <a:rPr lang="en-GB" dirty="0"/>
              <a:t>‘working with</a:t>
            </a:r>
            <a:r>
              <a:rPr lang="en-GB" dirty="0" smtClean="0"/>
              <a:t>’ agenda.  ‘Working with’ </a:t>
            </a:r>
            <a:r>
              <a:rPr lang="en-GB" dirty="0"/>
              <a:t>=</a:t>
            </a:r>
            <a:r>
              <a:rPr lang="en-GB" dirty="0" smtClean="0"/>
              <a:t> </a:t>
            </a:r>
            <a:r>
              <a:rPr lang="en-GB" dirty="0"/>
              <a:t>necessary compliance</a:t>
            </a:r>
            <a:r>
              <a:rPr lang="en-GB" dirty="0" smtClean="0"/>
              <a:t>.  Question: what would a legal and ethical system look like? Suggestion in the book for a new design is made to </a:t>
            </a:r>
            <a:r>
              <a:rPr lang="en-GB" b="1" u="sng" dirty="0" smtClean="0"/>
              <a:t>start</a:t>
            </a:r>
            <a:r>
              <a:rPr lang="en-GB" dirty="0" smtClean="0"/>
              <a:t> a much needed debate (its not the last word!)</a:t>
            </a:r>
            <a:endParaRPr lang="en-GB" dirty="0"/>
          </a:p>
        </p:txBody>
      </p:sp>
    </p:spTree>
    <p:extLst>
      <p:ext uri="{BB962C8B-B14F-4D97-AF65-F5344CB8AC3E}">
        <p14:creationId xmlns:p14="http://schemas.microsoft.com/office/powerpoint/2010/main" val="3762307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2204864"/>
            <a:ext cx="8352927" cy="3921299"/>
          </a:xfrm>
        </p:spPr>
        <p:txBody>
          <a:bodyPr anchor="ctr">
            <a:normAutofit/>
          </a:bodyPr>
          <a:lstStyle/>
          <a:p>
            <a:r>
              <a:rPr lang="en-GB" sz="2000" dirty="0" smtClean="0"/>
              <a:t>Investigating the ‘welfare/policing’ dichotomy.</a:t>
            </a:r>
          </a:p>
          <a:p>
            <a:r>
              <a:rPr lang="en-GB" sz="2000" dirty="0" smtClean="0"/>
              <a:t>What are </a:t>
            </a:r>
            <a:r>
              <a:rPr lang="en-GB" sz="2000" dirty="0"/>
              <a:t>parental barriers to </a:t>
            </a:r>
            <a:r>
              <a:rPr lang="en-GB" sz="2000" dirty="0" smtClean="0"/>
              <a:t>‘working with’ </a:t>
            </a:r>
            <a:r>
              <a:rPr lang="en-GB" sz="2000" dirty="0"/>
              <a:t>social </a:t>
            </a:r>
            <a:r>
              <a:rPr lang="en-GB" sz="2000" dirty="0" smtClean="0"/>
              <a:t>workers?</a:t>
            </a:r>
          </a:p>
          <a:p>
            <a:r>
              <a:rPr lang="en-GB" sz="2000" dirty="0" smtClean="0"/>
              <a:t>Research findings primarily indicate fear, mistrust and trauma.</a:t>
            </a:r>
          </a:p>
          <a:p>
            <a:r>
              <a:rPr lang="en-GB" sz="2000" dirty="0" smtClean="0"/>
              <a:t>Policing model or a welfare model will work well with certain situations.  </a:t>
            </a:r>
            <a:endParaRPr lang="en-GB" sz="2000" dirty="0"/>
          </a:p>
          <a:p>
            <a:r>
              <a:rPr lang="en-GB" sz="2000" dirty="0" smtClean="0"/>
              <a:t>Worst of both worlds?  A policing model embedded within a welfare framework.</a:t>
            </a:r>
          </a:p>
          <a:p>
            <a:r>
              <a:rPr lang="en-GB" sz="2000" dirty="0" smtClean="0"/>
              <a:t>This will work well for the ‘model service user’– but it works progressively less well for the outliers.  </a:t>
            </a:r>
          </a:p>
        </p:txBody>
      </p:sp>
      <p:sp>
        <p:nvSpPr>
          <p:cNvPr id="3" name="Title 2"/>
          <p:cNvSpPr>
            <a:spLocks noGrp="1"/>
          </p:cNvSpPr>
          <p:nvPr>
            <p:ph type="title"/>
          </p:nvPr>
        </p:nvSpPr>
        <p:spPr>
          <a:xfrm>
            <a:off x="323527" y="404664"/>
            <a:ext cx="8496943" cy="1324736"/>
          </a:xfrm>
        </p:spPr>
        <p:txBody>
          <a:bodyPr>
            <a:noAutofit/>
          </a:bodyPr>
          <a:lstStyle/>
          <a:p>
            <a:r>
              <a:rPr lang="en-GB" sz="2200" b="1" dirty="0"/>
              <a:t/>
            </a:r>
            <a:br>
              <a:rPr lang="en-GB" sz="2200" b="1" dirty="0"/>
            </a:br>
            <a:r>
              <a:rPr lang="en-GB" sz="2200" b="1" dirty="0"/>
              <a:t>Parents &amp; Social </a:t>
            </a:r>
            <a:r>
              <a:rPr lang="en-GB" sz="2200" b="1" dirty="0" smtClean="0"/>
              <a:t>Workers</a:t>
            </a:r>
            <a:r>
              <a:rPr lang="en-GB" sz="2200" b="1" dirty="0"/>
              <a:t>:</a:t>
            </a:r>
            <a:r>
              <a:rPr lang="en-GB" sz="2200" b="1" dirty="0" smtClean="0"/>
              <a:t> </a:t>
            </a:r>
            <a:r>
              <a:rPr lang="en-GB" sz="2200" b="1" dirty="0"/>
              <a:t>‘working </a:t>
            </a:r>
            <a:r>
              <a:rPr lang="en-GB" sz="2200" b="1" dirty="0" smtClean="0"/>
              <a:t>together’, </a:t>
            </a:r>
            <a:r>
              <a:rPr lang="en-GB" sz="2200" b="1" dirty="0"/>
              <a:t>or </a:t>
            </a:r>
            <a:r>
              <a:rPr lang="en-GB" sz="2200" b="1" dirty="0" smtClean="0"/>
              <a:t>reluctant partners?  </a:t>
            </a:r>
            <a:r>
              <a:rPr lang="en-GB" sz="2200" b="1" dirty="0"/>
              <a:t/>
            </a:r>
            <a:br>
              <a:rPr lang="en-GB" sz="2200" b="1" dirty="0"/>
            </a:br>
            <a:r>
              <a:rPr lang="en-GB" sz="2200" b="1" dirty="0">
                <a:solidFill>
                  <a:schemeClr val="bg1"/>
                </a:solidFill>
              </a:rPr>
              <a:t>Barriers to achieving a productive relationship: Investigation into the policing (criminal justice) and the social work (welfare) </a:t>
            </a:r>
            <a:r>
              <a:rPr lang="en-GB" sz="2200" b="1" dirty="0" smtClean="0">
                <a:solidFill>
                  <a:schemeClr val="bg1"/>
                </a:solidFill>
              </a:rPr>
              <a:t>models</a:t>
            </a:r>
            <a:r>
              <a:rPr lang="en-GB" sz="2200" b="1" dirty="0">
                <a:solidFill>
                  <a:schemeClr val="bg1">
                    <a:lumMod val="75000"/>
                  </a:schemeClr>
                </a:solidFill>
              </a:rPr>
              <a:t/>
            </a:r>
            <a:br>
              <a:rPr lang="en-GB" sz="2200" b="1" dirty="0">
                <a:solidFill>
                  <a:schemeClr val="bg1">
                    <a:lumMod val="75000"/>
                  </a:schemeClr>
                </a:solidFill>
              </a:rPr>
            </a:br>
            <a:endParaRPr lang="en-GB" sz="2200" dirty="0">
              <a:solidFill>
                <a:schemeClr val="bg1">
                  <a:lumMod val="75000"/>
                </a:schemeClr>
              </a:solidFill>
            </a:endParaRPr>
          </a:p>
        </p:txBody>
      </p:sp>
    </p:spTree>
    <p:extLst>
      <p:ext uri="{BB962C8B-B14F-4D97-AF65-F5344CB8AC3E}">
        <p14:creationId xmlns:p14="http://schemas.microsoft.com/office/powerpoint/2010/main" val="239053388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23528" y="2132856"/>
            <a:ext cx="8496943" cy="4281339"/>
          </a:xfrm>
        </p:spPr>
        <p:txBody>
          <a:bodyPr anchor="ctr">
            <a:noAutofit/>
          </a:bodyPr>
          <a:lstStyle/>
          <a:p>
            <a:r>
              <a:rPr lang="en-GB" sz="2000" b="1" dirty="0" smtClean="0"/>
              <a:t>Outliers fall </a:t>
            </a:r>
            <a:r>
              <a:rPr lang="en-GB" sz="2000" b="1" dirty="0"/>
              <a:t>on two outer edges of the </a:t>
            </a:r>
            <a:r>
              <a:rPr lang="en-GB" sz="2000" b="1" dirty="0" smtClean="0"/>
              <a:t>spectrum:</a:t>
            </a:r>
            <a:endParaRPr lang="en-GB" sz="2000" b="1" dirty="0"/>
          </a:p>
          <a:p>
            <a:pPr lvl="1"/>
            <a:r>
              <a:rPr lang="en-GB" sz="2000" dirty="0" smtClean="0"/>
              <a:t>(A) Those </a:t>
            </a:r>
            <a:r>
              <a:rPr lang="en-GB" sz="2000" dirty="0"/>
              <a:t>who have no difficulty meeting their children’s needs.</a:t>
            </a:r>
          </a:p>
          <a:p>
            <a:pPr lvl="1"/>
            <a:r>
              <a:rPr lang="en-GB" sz="2000" dirty="0" smtClean="0"/>
              <a:t>(B) Those </a:t>
            </a:r>
            <a:r>
              <a:rPr lang="en-GB" sz="2000" dirty="0"/>
              <a:t>who are systematically and deliberately abusing their </a:t>
            </a:r>
            <a:r>
              <a:rPr lang="en-GB" sz="2000" dirty="0" smtClean="0"/>
              <a:t>children.</a:t>
            </a:r>
          </a:p>
          <a:p>
            <a:pPr lvl="1"/>
            <a:r>
              <a:rPr lang="en-GB" sz="2000" dirty="0" smtClean="0"/>
              <a:t>Both positions represent extremes.</a:t>
            </a:r>
            <a:endParaRPr lang="en-GB" sz="2000" dirty="0"/>
          </a:p>
          <a:p>
            <a:pPr lvl="1"/>
            <a:r>
              <a:rPr lang="en-GB" sz="2000" dirty="0" smtClean="0"/>
              <a:t>Both </a:t>
            </a:r>
            <a:r>
              <a:rPr lang="en-GB" sz="2000" dirty="0"/>
              <a:t>are likely to fail to engage.  But for different reasons.  </a:t>
            </a:r>
            <a:endParaRPr lang="en-GB" sz="2000" dirty="0" smtClean="0"/>
          </a:p>
          <a:p>
            <a:pPr lvl="1"/>
            <a:r>
              <a:rPr lang="en-GB" sz="2000" dirty="0" smtClean="0"/>
              <a:t>Models </a:t>
            </a:r>
            <a:r>
              <a:rPr lang="en-GB" sz="2000" dirty="0"/>
              <a:t>of social </a:t>
            </a:r>
            <a:r>
              <a:rPr lang="en-GB" sz="2000" dirty="0" smtClean="0"/>
              <a:t>work in such circumstances become methods to create an environment of compliance </a:t>
            </a:r>
            <a:r>
              <a:rPr lang="en-GB" sz="2000" dirty="0"/>
              <a:t>where ‘insight into problems’ and ‘showing capacity to change’ are key.  </a:t>
            </a:r>
            <a:endParaRPr lang="en-GB" sz="2000" dirty="0" smtClean="0"/>
          </a:p>
          <a:p>
            <a:pPr lvl="1"/>
            <a:r>
              <a:rPr lang="en-GB" sz="2000" dirty="0" smtClean="0"/>
              <a:t>Failure </a:t>
            </a:r>
            <a:r>
              <a:rPr lang="en-GB" sz="2000" dirty="0"/>
              <a:t>to do those things can cause escalation into </a:t>
            </a:r>
            <a:r>
              <a:rPr lang="en-GB" sz="2000" dirty="0" smtClean="0"/>
              <a:t>the litigation states of the Public Law Outline.  </a:t>
            </a:r>
          </a:p>
        </p:txBody>
      </p:sp>
      <p:sp>
        <p:nvSpPr>
          <p:cNvPr id="4" name="Title 3"/>
          <p:cNvSpPr>
            <a:spLocks noGrp="1"/>
          </p:cNvSpPr>
          <p:nvPr>
            <p:ph type="title"/>
          </p:nvPr>
        </p:nvSpPr>
        <p:spPr>
          <a:xfrm>
            <a:off x="457200" y="338328"/>
            <a:ext cx="8229600" cy="1218464"/>
          </a:xfrm>
        </p:spPr>
        <p:txBody>
          <a:bodyPr>
            <a:normAutofit/>
          </a:bodyPr>
          <a:lstStyle/>
          <a:p>
            <a:r>
              <a:rPr lang="en-GB" dirty="0"/>
              <a:t>Outliers</a:t>
            </a:r>
          </a:p>
        </p:txBody>
      </p:sp>
    </p:spTree>
    <p:extLst>
      <p:ext uri="{BB962C8B-B14F-4D97-AF65-F5344CB8AC3E}">
        <p14:creationId xmlns:p14="http://schemas.microsoft.com/office/powerpoint/2010/main" val="39565669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9552" y="2492896"/>
            <a:ext cx="8147247" cy="3744416"/>
          </a:xfrm>
        </p:spPr>
        <p:txBody>
          <a:bodyPr anchor="ctr">
            <a:normAutofit lnSpcReduction="10000"/>
          </a:bodyPr>
          <a:lstStyle/>
          <a:p>
            <a:r>
              <a:rPr lang="en-GB" dirty="0" smtClean="0"/>
              <a:t>Our </a:t>
            </a:r>
            <a:r>
              <a:rPr lang="en-GB" dirty="0"/>
              <a:t>research will </a:t>
            </a:r>
            <a:r>
              <a:rPr lang="en-GB" b="1" dirty="0"/>
              <a:t>map the characteristics of a policing and a welfare model </a:t>
            </a:r>
            <a:r>
              <a:rPr lang="en-GB" dirty="0"/>
              <a:t>and uptake of these models, and their outcomes on referrals &amp; assessments.</a:t>
            </a:r>
          </a:p>
          <a:p>
            <a:r>
              <a:rPr lang="en-GB" dirty="0"/>
              <a:t>This will inform the outline of a new </a:t>
            </a:r>
            <a:r>
              <a:rPr lang="en-GB" b="1" dirty="0"/>
              <a:t>ethical/legal welfare intervention </a:t>
            </a:r>
            <a:r>
              <a:rPr lang="en-GB" b="1" dirty="0" smtClean="0"/>
              <a:t>framework.</a:t>
            </a:r>
          </a:p>
          <a:p>
            <a:r>
              <a:rPr lang="en-GB" sz="2000" dirty="0" smtClean="0"/>
              <a:t>Social </a:t>
            </a:r>
            <a:r>
              <a:rPr lang="en-GB" sz="2000" dirty="0"/>
              <a:t>work models that coerce compliance (unless there are clear grounds for dispensing with consent) fall into a category should be reviewed under a new ‘lawful/ethical’ framework. </a:t>
            </a:r>
            <a:endParaRPr lang="en-GB" sz="2000" dirty="0" smtClean="0"/>
          </a:p>
          <a:p>
            <a:r>
              <a:rPr lang="en-GB" sz="2000" b="1" dirty="0" smtClean="0"/>
              <a:t>International </a:t>
            </a:r>
            <a:r>
              <a:rPr lang="en-GB" sz="2000" b="1" dirty="0"/>
              <a:t>child justice project </a:t>
            </a:r>
            <a:r>
              <a:rPr lang="en-GB" sz="2000" dirty="0"/>
              <a:t>– Creating an international map of the ideological ethical/legal child protection system.  Adherence to the rule of law.  Creating a global measure &amp; index</a:t>
            </a:r>
            <a:r>
              <a:rPr lang="en-GB" sz="2000" dirty="0" smtClean="0"/>
              <a:t>.</a:t>
            </a:r>
            <a:endParaRPr lang="en-GB" sz="2000" dirty="0"/>
          </a:p>
        </p:txBody>
      </p:sp>
      <p:sp>
        <p:nvSpPr>
          <p:cNvPr id="3" name="Title 2"/>
          <p:cNvSpPr>
            <a:spLocks noGrp="1"/>
          </p:cNvSpPr>
          <p:nvPr>
            <p:ph type="title"/>
          </p:nvPr>
        </p:nvSpPr>
        <p:spPr/>
        <p:txBody>
          <a:bodyPr>
            <a:normAutofit fontScale="90000"/>
          </a:bodyPr>
          <a:lstStyle/>
          <a:p>
            <a:r>
              <a:rPr lang="en-US" dirty="0" smtClean="0"/>
              <a:t>Next steps for the research agenda</a:t>
            </a:r>
            <a:endParaRPr lang="en-US" dirty="0"/>
          </a:p>
        </p:txBody>
      </p:sp>
    </p:spTree>
    <p:extLst>
      <p:ext uri="{BB962C8B-B14F-4D97-AF65-F5344CB8AC3E}">
        <p14:creationId xmlns:p14="http://schemas.microsoft.com/office/powerpoint/2010/main" val="15926831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1520" y="2564904"/>
            <a:ext cx="8640959" cy="3816424"/>
          </a:xfrm>
        </p:spPr>
        <p:txBody>
          <a:bodyPr anchor="ctr">
            <a:normAutofit fontScale="92500"/>
          </a:bodyPr>
          <a:lstStyle/>
          <a:p>
            <a:pPr marL="0" indent="0">
              <a:buNone/>
            </a:pPr>
            <a:r>
              <a:rPr lang="en-GB" dirty="0" smtClean="0"/>
              <a:t>As well as policy influencing research findings, an important outcome of the </a:t>
            </a:r>
            <a:r>
              <a:rPr lang="en-GB" b="1" i="1" dirty="0"/>
              <a:t>Rethinking Child Protection </a:t>
            </a:r>
            <a:r>
              <a:rPr lang="en-GB" b="1" i="1" dirty="0" smtClean="0"/>
              <a:t>Strategy </a:t>
            </a:r>
            <a:r>
              <a:rPr lang="en-GB" dirty="0" smtClean="0"/>
              <a:t>project </a:t>
            </a:r>
            <a:r>
              <a:rPr lang="en-GB" dirty="0" smtClean="0"/>
              <a:t>was the aim</a:t>
            </a:r>
            <a:r>
              <a:rPr lang="en-GB" dirty="0" smtClean="0"/>
              <a:t> </a:t>
            </a:r>
            <a:r>
              <a:rPr lang="en-GB" dirty="0" smtClean="0"/>
              <a:t>to create an opportunity </a:t>
            </a:r>
            <a:r>
              <a:rPr lang="en-GB" dirty="0"/>
              <a:t>to </a:t>
            </a:r>
            <a:r>
              <a:rPr lang="en-GB" dirty="0" smtClean="0"/>
              <a:t>engage all levels of stakeholders in:</a:t>
            </a:r>
            <a:endParaRPr lang="en-GB" dirty="0"/>
          </a:p>
          <a:p>
            <a:r>
              <a:rPr lang="en-GB" dirty="0" smtClean="0"/>
              <a:t>Research;</a:t>
            </a:r>
          </a:p>
          <a:p>
            <a:r>
              <a:rPr lang="en-GB" dirty="0" smtClean="0"/>
              <a:t>Debate;</a:t>
            </a:r>
          </a:p>
          <a:p>
            <a:r>
              <a:rPr lang="en-GB" dirty="0" smtClean="0"/>
              <a:t>Public engagement and awareness events;</a:t>
            </a:r>
          </a:p>
          <a:p>
            <a:r>
              <a:rPr lang="en-GB" dirty="0" smtClean="0"/>
              <a:t>Action for change.</a:t>
            </a:r>
          </a:p>
          <a:p>
            <a:pPr marL="0" indent="0">
              <a:buNone/>
            </a:pPr>
            <a:r>
              <a:rPr lang="en-GB" dirty="0" smtClean="0"/>
              <a:t>We will base </a:t>
            </a:r>
            <a:r>
              <a:rPr lang="en-GB" dirty="0" smtClean="0"/>
              <a:t>the Network </a:t>
            </a:r>
            <a:r>
              <a:rPr lang="en-GB" dirty="0" smtClean="0"/>
              <a:t>at the University of the West of England, </a:t>
            </a:r>
            <a:r>
              <a:rPr lang="en-GB" dirty="0" smtClean="0"/>
              <a:t>Bristol, </a:t>
            </a:r>
            <a:r>
              <a:rPr lang="en-GB" dirty="0" smtClean="0"/>
              <a:t>and will work with strategic partners on where things go from here.  </a:t>
            </a:r>
            <a:endParaRPr lang="en-GB" dirty="0"/>
          </a:p>
        </p:txBody>
      </p:sp>
      <p:sp>
        <p:nvSpPr>
          <p:cNvPr id="3" name="Title 2"/>
          <p:cNvSpPr>
            <a:spLocks noGrp="1"/>
          </p:cNvSpPr>
          <p:nvPr>
            <p:ph type="title"/>
          </p:nvPr>
        </p:nvSpPr>
        <p:spPr/>
        <p:txBody>
          <a:bodyPr>
            <a:normAutofit/>
          </a:bodyPr>
          <a:lstStyle/>
          <a:p>
            <a:r>
              <a:rPr lang="en-GB" sz="3600" i="1" dirty="0" smtClean="0"/>
              <a:t>National Network for Safeguarding </a:t>
            </a:r>
            <a:r>
              <a:rPr lang="en-GB" sz="3600" i="1" dirty="0" smtClean="0"/>
              <a:t>Futures</a:t>
            </a:r>
            <a:endParaRPr lang="en-GB" sz="3600" i="1" dirty="0"/>
          </a:p>
        </p:txBody>
      </p:sp>
    </p:spTree>
    <p:extLst>
      <p:ext uri="{BB962C8B-B14F-4D97-AF65-F5344CB8AC3E}">
        <p14:creationId xmlns:p14="http://schemas.microsoft.com/office/powerpoint/2010/main" val="402831382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23528" y="2492896"/>
            <a:ext cx="8496943" cy="3777283"/>
          </a:xfrm>
        </p:spPr>
        <p:txBody>
          <a:bodyPr anchor="ctr">
            <a:noAutofit/>
          </a:bodyPr>
          <a:lstStyle/>
          <a:p>
            <a:r>
              <a:rPr lang="en-GB" sz="1800" dirty="0"/>
              <a:t>We have issued the first of four ESRC Ministerial Evidence Briefings</a:t>
            </a:r>
            <a:r>
              <a:rPr lang="en-GB" sz="1800" dirty="0" smtClean="0"/>
              <a:t>.</a:t>
            </a:r>
            <a:endParaRPr lang="en-GB" sz="1800" dirty="0"/>
          </a:p>
          <a:p>
            <a:r>
              <a:rPr lang="en-GB" sz="1800" dirty="0"/>
              <a:t>Our findings will be published</a:t>
            </a:r>
            <a:r>
              <a:rPr lang="en-GB" sz="1800" dirty="0" smtClean="0"/>
              <a:t>.</a:t>
            </a:r>
          </a:p>
          <a:p>
            <a:r>
              <a:rPr lang="en-GB" sz="1800" dirty="0" smtClean="0"/>
              <a:t>We will work with policy makers and stakeholders to increase the impact of our work.</a:t>
            </a:r>
          </a:p>
          <a:p>
            <a:r>
              <a:rPr lang="en-GB" sz="1800" dirty="0" smtClean="0"/>
              <a:t>Our Social Enterprise will be rolled out nationally.</a:t>
            </a:r>
            <a:endParaRPr lang="en-GB" sz="1800" dirty="0" smtClean="0"/>
          </a:p>
          <a:p>
            <a:r>
              <a:rPr lang="en-GB" sz="1800" b="1" dirty="0" smtClean="0"/>
              <a:t>Next </a:t>
            </a:r>
            <a:r>
              <a:rPr lang="en-GB" sz="1800" b="1" dirty="0" smtClean="0"/>
              <a:t>year’s Transparency Project Conference will be held at UWE, Bristol on Friday, 9</a:t>
            </a:r>
            <a:r>
              <a:rPr lang="en-GB" sz="1800" b="1" baseline="30000" dirty="0" smtClean="0"/>
              <a:t>th</a:t>
            </a:r>
            <a:r>
              <a:rPr lang="en-GB" sz="1800" b="1" dirty="0" smtClean="0"/>
              <a:t> June 2017.  </a:t>
            </a:r>
            <a:endParaRPr lang="en-GB" sz="1800" dirty="0"/>
          </a:p>
          <a:p>
            <a:r>
              <a:rPr lang="en-GB" sz="1800" dirty="0" smtClean="0"/>
              <a:t>Our symposia series will start, and will be called the ‘Mind the Gap’ Symposia Series.  It will be complementary to the annual conference and provide additional fora for focussed debate on topics of interest</a:t>
            </a:r>
            <a:r>
              <a:rPr lang="en-GB" sz="1800" dirty="0" smtClean="0"/>
              <a:t>.</a:t>
            </a:r>
            <a:endParaRPr lang="en-GB" sz="1800" dirty="0"/>
          </a:p>
          <a:p>
            <a:r>
              <a:rPr lang="en-GB" sz="1800" dirty="0" smtClean="0"/>
              <a:t>The Network will work with existing and future ideas, initiatives &amp; support groups, and will explore funding opportunities</a:t>
            </a:r>
            <a:r>
              <a:rPr lang="en-GB" sz="1800" dirty="0" smtClean="0"/>
              <a:t>.</a:t>
            </a:r>
            <a:endParaRPr lang="en-GB" sz="1800" dirty="0" smtClean="0"/>
          </a:p>
        </p:txBody>
      </p:sp>
      <p:sp>
        <p:nvSpPr>
          <p:cNvPr id="3" name="Title 2"/>
          <p:cNvSpPr>
            <a:spLocks noGrp="1"/>
          </p:cNvSpPr>
          <p:nvPr>
            <p:ph type="title"/>
          </p:nvPr>
        </p:nvSpPr>
        <p:spPr/>
        <p:txBody>
          <a:bodyPr/>
          <a:lstStyle/>
          <a:p>
            <a:r>
              <a:rPr lang="en-GB" dirty="0" smtClean="0"/>
              <a:t>Actions &amp; </a:t>
            </a:r>
            <a:r>
              <a:rPr lang="en-GB" dirty="0" smtClean="0"/>
              <a:t>Events</a:t>
            </a:r>
            <a:endParaRPr lang="en-GB" dirty="0"/>
          </a:p>
        </p:txBody>
      </p:sp>
    </p:spTree>
    <p:extLst>
      <p:ext uri="{BB962C8B-B14F-4D97-AF65-F5344CB8AC3E}">
        <p14:creationId xmlns:p14="http://schemas.microsoft.com/office/powerpoint/2010/main" val="380968939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1520" y="2636912"/>
            <a:ext cx="8640959" cy="3816424"/>
          </a:xfrm>
        </p:spPr>
        <p:txBody>
          <a:bodyPr>
            <a:normAutofit/>
          </a:bodyPr>
          <a:lstStyle/>
          <a:p>
            <a:pPr marL="0" indent="0">
              <a:buNone/>
            </a:pPr>
            <a:r>
              <a:rPr lang="en-GB" sz="2000" b="1" dirty="0" smtClean="0"/>
              <a:t>Contact details (Principal Investigator &amp; Co-Investigator):</a:t>
            </a:r>
          </a:p>
          <a:p>
            <a:r>
              <a:rPr lang="en-GB" sz="1800" dirty="0" smtClean="0"/>
              <a:t>Dr Lauren Devine.  E: </a:t>
            </a:r>
            <a:r>
              <a:rPr lang="en-GB" sz="1800" dirty="0" smtClean="0">
                <a:hlinkClick r:id="rId2"/>
              </a:rPr>
              <a:t>Lauren.Devine@uwe.ac.uk</a:t>
            </a:r>
            <a:r>
              <a:rPr lang="en-GB" sz="1800" dirty="0"/>
              <a:t> </a:t>
            </a:r>
            <a:r>
              <a:rPr lang="en-GB" sz="1800" dirty="0" smtClean="0"/>
              <a:t>      Twitter: </a:t>
            </a:r>
            <a:r>
              <a:rPr lang="en-GB" sz="1800" dirty="0" smtClean="0">
                <a:hlinkClick r:id="rId3"/>
              </a:rPr>
              <a:t>@</a:t>
            </a:r>
            <a:r>
              <a:rPr lang="en-GB" sz="1800" dirty="0" err="1" smtClean="0">
                <a:hlinkClick r:id="rId3"/>
              </a:rPr>
              <a:t>DrLaurenDevine</a:t>
            </a:r>
            <a:r>
              <a:rPr lang="en-GB" sz="1800" dirty="0" smtClean="0"/>
              <a:t> </a:t>
            </a:r>
          </a:p>
          <a:p>
            <a:r>
              <a:rPr lang="en-GB" sz="1800" dirty="0" smtClean="0"/>
              <a:t>Stephen Parker.     E: </a:t>
            </a:r>
            <a:r>
              <a:rPr lang="en-GB" sz="1800" dirty="0" smtClean="0">
                <a:hlinkClick r:id="rId4"/>
              </a:rPr>
              <a:t>Stephen3.Parker@uwe.ac.uk</a:t>
            </a:r>
            <a:r>
              <a:rPr lang="en-GB" sz="1800" dirty="0" smtClean="0"/>
              <a:t>   Twitter: </a:t>
            </a:r>
            <a:r>
              <a:rPr lang="en-GB" sz="1800" dirty="0" smtClean="0">
                <a:hlinkClick r:id="rId5"/>
              </a:rPr>
              <a:t>@Stephen3Parker</a:t>
            </a:r>
            <a:endParaRPr lang="en-GB" sz="1800" dirty="0"/>
          </a:p>
          <a:p>
            <a:pPr marL="0" indent="0">
              <a:buNone/>
            </a:pPr>
            <a:r>
              <a:rPr lang="en-GB" sz="2000" b="1" dirty="0" smtClean="0"/>
              <a:t>Project </a:t>
            </a:r>
            <a:r>
              <a:rPr lang="en-GB" sz="2000" b="1" dirty="0"/>
              <a:t>w</a:t>
            </a:r>
            <a:r>
              <a:rPr lang="en-GB" sz="2000" b="1" dirty="0" smtClean="0"/>
              <a:t>eb </a:t>
            </a:r>
            <a:r>
              <a:rPr lang="en-GB" sz="2000" b="1" dirty="0"/>
              <a:t>p</a:t>
            </a:r>
            <a:r>
              <a:rPr lang="en-GB" sz="2000" b="1" dirty="0" smtClean="0"/>
              <a:t>ages:</a:t>
            </a:r>
          </a:p>
          <a:p>
            <a:r>
              <a:rPr lang="en-GB" sz="1800" b="1" dirty="0" smtClean="0"/>
              <a:t>Rethinking Child Protection Strategy</a:t>
            </a:r>
            <a:r>
              <a:rPr lang="en-GB" sz="1800" dirty="0" smtClean="0"/>
              <a:t>, ESRC funded project (Grant Ref: ES/M000990/1) </a:t>
            </a:r>
          </a:p>
          <a:p>
            <a:r>
              <a:rPr lang="en-GB" sz="1800" dirty="0" smtClean="0"/>
              <a:t>W: </a:t>
            </a:r>
            <a:r>
              <a:rPr lang="en-GB" sz="1800" dirty="0" smtClean="0">
                <a:hlinkClick r:id="rId6"/>
              </a:rPr>
              <a:t>http</a:t>
            </a:r>
            <a:r>
              <a:rPr lang="en-GB" sz="1800" dirty="0">
                <a:hlinkClick r:id="rId6"/>
              </a:rPr>
              <a:t>://</a:t>
            </a:r>
            <a:r>
              <a:rPr lang="en-GB" sz="1800" dirty="0" smtClean="0">
                <a:hlinkClick r:id="rId6"/>
              </a:rPr>
              <a:t>www1.uwe.ac.uk/bl/research/childprotectionstrategy.aspx</a:t>
            </a:r>
            <a:r>
              <a:rPr lang="en-GB" sz="1800" dirty="0"/>
              <a:t> </a:t>
            </a:r>
            <a:endParaRPr lang="en-GB" sz="1800" dirty="0" smtClean="0"/>
          </a:p>
          <a:p>
            <a:r>
              <a:rPr lang="en-GB" sz="1800" dirty="0" smtClean="0"/>
              <a:t>E: </a:t>
            </a:r>
            <a:r>
              <a:rPr lang="en-GB" sz="1800" dirty="0" smtClean="0">
                <a:hlinkClick r:id="rId7"/>
              </a:rPr>
              <a:t>transformative@uwe.ac.uk</a:t>
            </a:r>
            <a:r>
              <a:rPr lang="en-GB" sz="1800" dirty="0" smtClean="0"/>
              <a:t> </a:t>
            </a:r>
          </a:p>
          <a:p>
            <a:pPr marL="0" indent="0">
              <a:buNone/>
            </a:pPr>
            <a:r>
              <a:rPr lang="en-GB" sz="2000" b="1" dirty="0" smtClean="0"/>
              <a:t>Project &amp; related publications:</a:t>
            </a:r>
          </a:p>
          <a:p>
            <a:pPr marL="0" indent="0">
              <a:buNone/>
            </a:pPr>
            <a:r>
              <a:rPr lang="en-GB" sz="2000" dirty="0">
                <a:hlinkClick r:id="rId8"/>
              </a:rPr>
              <a:t>http://</a:t>
            </a:r>
            <a:r>
              <a:rPr lang="en-GB" sz="2000" dirty="0" smtClean="0">
                <a:hlinkClick r:id="rId8"/>
              </a:rPr>
              <a:t>people.uwe.ac.uk/Pages/person.aspx?accountname=campus\l-devine</a:t>
            </a:r>
            <a:r>
              <a:rPr lang="en-GB" sz="2000" dirty="0" smtClean="0"/>
              <a:t> </a:t>
            </a:r>
          </a:p>
          <a:p>
            <a:pPr marL="0" indent="0">
              <a:buNone/>
            </a:pPr>
            <a:endParaRPr lang="en-GB" sz="2000" dirty="0"/>
          </a:p>
        </p:txBody>
      </p:sp>
      <p:sp>
        <p:nvSpPr>
          <p:cNvPr id="3" name="Title 2"/>
          <p:cNvSpPr>
            <a:spLocks noGrp="1"/>
          </p:cNvSpPr>
          <p:nvPr>
            <p:ph type="title"/>
          </p:nvPr>
        </p:nvSpPr>
        <p:spPr/>
        <p:txBody>
          <a:bodyPr/>
          <a:lstStyle/>
          <a:p>
            <a:r>
              <a:rPr lang="en-GB" dirty="0" smtClean="0"/>
              <a:t>Project </a:t>
            </a:r>
            <a:r>
              <a:rPr lang="en-GB" dirty="0"/>
              <a:t>I</a:t>
            </a:r>
            <a:r>
              <a:rPr lang="en-GB" dirty="0" smtClean="0"/>
              <a:t>nformation</a:t>
            </a:r>
            <a:endParaRPr lang="en-GB" dirty="0"/>
          </a:p>
        </p:txBody>
      </p:sp>
    </p:spTree>
    <p:extLst>
      <p:ext uri="{BB962C8B-B14F-4D97-AF65-F5344CB8AC3E}">
        <p14:creationId xmlns:p14="http://schemas.microsoft.com/office/powerpoint/2010/main" val="207580829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2204864"/>
            <a:ext cx="7408333" cy="3921299"/>
          </a:xfrm>
        </p:spPr>
        <p:txBody>
          <a:bodyPr>
            <a:normAutofit/>
          </a:bodyPr>
          <a:lstStyle/>
          <a:p>
            <a:pPr marL="0" indent="0">
              <a:buNone/>
            </a:pPr>
            <a:endParaRPr lang="en-GB" dirty="0" smtClean="0"/>
          </a:p>
          <a:p>
            <a:pPr marL="0" indent="0">
              <a:buNone/>
            </a:pPr>
            <a:r>
              <a:rPr lang="en-GB" dirty="0" smtClean="0"/>
              <a:t>‘England </a:t>
            </a:r>
            <a:r>
              <a:rPr lang="en-GB" dirty="0"/>
              <a:t>is in the process of introducing a mandatory reporting system but not based on any notion of child abuse but on the basis of “a cause for concern”, which is not defined in the legislation. The new policy of “safeguarding” children has a much wider remit than just “protecting” children from abuse or neglect</a:t>
            </a:r>
            <a:r>
              <a:rPr lang="en-GB" dirty="0" smtClean="0"/>
              <a:t>.’ </a:t>
            </a:r>
            <a:r>
              <a:rPr lang="en-GB" dirty="0"/>
              <a:t>(Munro and Parton 2007:14)</a:t>
            </a:r>
          </a:p>
          <a:p>
            <a:endParaRPr lang="en-GB" dirty="0"/>
          </a:p>
        </p:txBody>
      </p:sp>
      <p:sp>
        <p:nvSpPr>
          <p:cNvPr id="3" name="Title 2"/>
          <p:cNvSpPr>
            <a:spLocks noGrp="1"/>
          </p:cNvSpPr>
          <p:nvPr>
            <p:ph type="title"/>
          </p:nvPr>
        </p:nvSpPr>
        <p:spPr/>
        <p:txBody>
          <a:bodyPr>
            <a:normAutofit fontScale="90000"/>
          </a:bodyPr>
          <a:lstStyle/>
          <a:p>
            <a:r>
              <a:rPr lang="en-GB" dirty="0" smtClean="0"/>
              <a:t>Conflating child protection &amp; safeguarding</a:t>
            </a:r>
            <a:endParaRPr lang="en-GB" dirty="0"/>
          </a:p>
        </p:txBody>
      </p:sp>
    </p:spTree>
    <p:extLst>
      <p:ext uri="{BB962C8B-B14F-4D97-AF65-F5344CB8AC3E}">
        <p14:creationId xmlns:p14="http://schemas.microsoft.com/office/powerpoint/2010/main" val="22278025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23528" y="1700808"/>
            <a:ext cx="8496943" cy="4608512"/>
          </a:xfrm>
        </p:spPr>
        <p:txBody>
          <a:bodyPr anchor="ctr">
            <a:noAutofit/>
          </a:bodyPr>
          <a:lstStyle/>
          <a:p>
            <a:endParaRPr lang="en-GB" sz="1600" dirty="0" smtClean="0"/>
          </a:p>
          <a:p>
            <a:pPr marL="355600" indent="-355600">
              <a:buFont typeface="Wingdings" panose="05000000000000000000" pitchFamily="2" charset="2"/>
              <a:buChar char="v"/>
            </a:pPr>
            <a:r>
              <a:rPr lang="en-GB" sz="1600" dirty="0"/>
              <a:t>S</a:t>
            </a:r>
            <a:r>
              <a:rPr lang="en-GB" sz="1600" dirty="0" smtClean="0"/>
              <a:t>.11 </a:t>
            </a:r>
            <a:r>
              <a:rPr lang="en-GB" sz="1600" dirty="0"/>
              <a:t>CA </a:t>
            </a:r>
            <a:r>
              <a:rPr lang="en-GB" sz="1600" dirty="0" smtClean="0"/>
              <a:t>2004 &amp; statutory guidance introduced a mandatory reporting requirement: </a:t>
            </a:r>
            <a:endParaRPr lang="en-GB" sz="1600" dirty="0"/>
          </a:p>
          <a:p>
            <a:pPr marL="355600" indent="-355600">
              <a:buFont typeface="Wingdings" panose="05000000000000000000" pitchFamily="2" charset="2"/>
              <a:buChar char="v"/>
            </a:pPr>
            <a:r>
              <a:rPr lang="en-GB" sz="1600" dirty="0" smtClean="0"/>
              <a:t>We looked </a:t>
            </a:r>
            <a:r>
              <a:rPr lang="en-GB" sz="1600" dirty="0"/>
              <a:t>at</a:t>
            </a:r>
            <a:r>
              <a:rPr lang="en-GB" sz="1600" b="1" dirty="0"/>
              <a:t> referrals into the </a:t>
            </a:r>
            <a:r>
              <a:rPr lang="en-GB" sz="1600" b="1" dirty="0" smtClean="0"/>
              <a:t>system</a:t>
            </a:r>
            <a:r>
              <a:rPr lang="en-GB" sz="1600" dirty="0"/>
              <a:t>,</a:t>
            </a:r>
            <a:r>
              <a:rPr lang="en-GB" sz="1600" dirty="0" smtClean="0"/>
              <a:t> </a:t>
            </a:r>
            <a:r>
              <a:rPr lang="en-GB" sz="1600" dirty="0"/>
              <a:t>the 1</a:t>
            </a:r>
            <a:r>
              <a:rPr lang="en-GB" sz="1600" baseline="30000" dirty="0"/>
              <a:t>st</a:t>
            </a:r>
            <a:r>
              <a:rPr lang="en-GB" sz="1600" dirty="0"/>
              <a:t> point of </a:t>
            </a:r>
            <a:r>
              <a:rPr lang="en-GB" sz="1600" dirty="0" smtClean="0"/>
              <a:t>contact for families:</a:t>
            </a:r>
            <a:endParaRPr lang="en-GB" sz="1600" dirty="0"/>
          </a:p>
          <a:p>
            <a:pPr lvl="1">
              <a:buFont typeface="Wingdings" panose="05000000000000000000" pitchFamily="2" charset="2"/>
              <a:buChar char="v"/>
            </a:pPr>
            <a:r>
              <a:rPr lang="en-GB" sz="1600" dirty="0"/>
              <a:t>T</a:t>
            </a:r>
            <a:r>
              <a:rPr lang="en-GB" sz="1600" dirty="0" smtClean="0"/>
              <a:t>raining </a:t>
            </a:r>
            <a:r>
              <a:rPr lang="en-GB" sz="1600" dirty="0"/>
              <a:t>and </a:t>
            </a:r>
            <a:r>
              <a:rPr lang="en-GB" sz="1600" dirty="0" smtClean="0"/>
              <a:t>information available </a:t>
            </a:r>
            <a:r>
              <a:rPr lang="en-GB" sz="1600" dirty="0"/>
              <a:t>for </a:t>
            </a:r>
            <a:r>
              <a:rPr lang="en-GB" sz="1600" dirty="0" smtClean="0"/>
              <a:t>referrers;</a:t>
            </a:r>
            <a:endParaRPr lang="en-GB" sz="1600" dirty="0"/>
          </a:p>
          <a:p>
            <a:pPr lvl="1">
              <a:buFont typeface="Wingdings" panose="05000000000000000000" pitchFamily="2" charset="2"/>
              <a:buChar char="v"/>
            </a:pPr>
            <a:r>
              <a:rPr lang="en-GB" sz="1600" dirty="0" smtClean="0"/>
              <a:t>Finding out teachers’ </a:t>
            </a:r>
            <a:r>
              <a:rPr lang="en-GB" sz="1600" dirty="0"/>
              <a:t>views </a:t>
            </a:r>
            <a:r>
              <a:rPr lang="en-GB" sz="1600" dirty="0" smtClean="0"/>
              <a:t>about referring</a:t>
            </a:r>
            <a:r>
              <a:rPr lang="en-GB" sz="1600" dirty="0"/>
              <a:t> </a:t>
            </a:r>
            <a:r>
              <a:rPr lang="en-GB" sz="1600" dirty="0" smtClean="0"/>
              <a:t>children.</a:t>
            </a:r>
            <a:endParaRPr lang="en-GB" sz="1600" dirty="0"/>
          </a:p>
          <a:p>
            <a:pPr marL="355600" indent="-355600">
              <a:buFont typeface="Wingdings" panose="05000000000000000000" pitchFamily="2" charset="2"/>
              <a:buChar char="v"/>
            </a:pPr>
            <a:r>
              <a:rPr lang="en-GB" sz="1600" dirty="0"/>
              <a:t>Results: </a:t>
            </a:r>
            <a:r>
              <a:rPr lang="en-GB" sz="1600" dirty="0" smtClean="0"/>
              <a:t>in a mandatory reporting environment, training </a:t>
            </a:r>
            <a:r>
              <a:rPr lang="en-GB" sz="1600" dirty="0"/>
              <a:t>and </a:t>
            </a:r>
            <a:r>
              <a:rPr lang="en-GB" sz="1600" dirty="0" smtClean="0"/>
              <a:t>referring processes were felt to be:</a:t>
            </a:r>
            <a:endParaRPr lang="en-GB" sz="1600" dirty="0"/>
          </a:p>
          <a:p>
            <a:pPr lvl="1">
              <a:buFont typeface="Wingdings" panose="05000000000000000000" pitchFamily="2" charset="2"/>
              <a:buChar char="v"/>
            </a:pPr>
            <a:r>
              <a:rPr lang="en-GB" sz="1600" dirty="0" smtClean="0"/>
              <a:t>Inadequate, in terms of </a:t>
            </a:r>
            <a:r>
              <a:rPr lang="en-GB" sz="1600" dirty="0"/>
              <a:t>knowledge of </a:t>
            </a:r>
            <a:r>
              <a:rPr lang="en-GB" sz="1600" dirty="0" smtClean="0"/>
              <a:t>what/when </a:t>
            </a:r>
            <a:r>
              <a:rPr lang="en-GB" sz="1600" dirty="0"/>
              <a:t>to </a:t>
            </a:r>
            <a:r>
              <a:rPr lang="en-GB" sz="1600" dirty="0" smtClean="0"/>
              <a:t>refer</a:t>
            </a:r>
            <a:endParaRPr lang="en-GB" sz="1600" dirty="0"/>
          </a:p>
          <a:p>
            <a:pPr lvl="1">
              <a:buFont typeface="Wingdings" panose="05000000000000000000" pitchFamily="2" charset="2"/>
              <a:buChar char="v"/>
            </a:pPr>
            <a:r>
              <a:rPr lang="en-GB" sz="1600" dirty="0" smtClean="0"/>
              <a:t>There was a general feeling that </a:t>
            </a:r>
            <a:r>
              <a:rPr lang="en-GB" sz="1600" dirty="0"/>
              <a:t>referrals are random and inaccurate, based on </a:t>
            </a:r>
            <a:r>
              <a:rPr lang="en-GB" sz="1600" dirty="0" smtClean="0"/>
              <a:t>things that teachers did not consider amounted to abuse;</a:t>
            </a:r>
            <a:endParaRPr lang="en-GB" sz="1600" dirty="0"/>
          </a:p>
          <a:p>
            <a:pPr lvl="1">
              <a:buFont typeface="Wingdings" panose="05000000000000000000" pitchFamily="2" charset="2"/>
              <a:buChar char="v"/>
            </a:pPr>
            <a:r>
              <a:rPr lang="en-GB" sz="1600" dirty="0" smtClean="0"/>
              <a:t>A general feeling </a:t>
            </a:r>
            <a:r>
              <a:rPr lang="en-GB" sz="1600" dirty="0"/>
              <a:t>that its too simplistic to assume </a:t>
            </a:r>
            <a:r>
              <a:rPr lang="en-GB" sz="1600" dirty="0" smtClean="0"/>
              <a:t>that a referral </a:t>
            </a:r>
            <a:r>
              <a:rPr lang="en-GB" sz="1600" dirty="0"/>
              <a:t>= </a:t>
            </a:r>
            <a:r>
              <a:rPr lang="en-GB" sz="1600" dirty="0" smtClean="0"/>
              <a:t>a good outcome, leaving unaddressed </a:t>
            </a:r>
            <a:r>
              <a:rPr lang="en-GB" sz="1600" dirty="0"/>
              <a:t>problems for the </a:t>
            </a:r>
            <a:r>
              <a:rPr lang="en-GB" sz="1600" dirty="0" smtClean="0"/>
              <a:t>referring school </a:t>
            </a:r>
            <a:r>
              <a:rPr lang="en-GB" sz="1600" dirty="0"/>
              <a:t>and the </a:t>
            </a:r>
            <a:r>
              <a:rPr lang="en-GB" sz="1600" dirty="0" smtClean="0"/>
              <a:t>family for ongoing relationships;</a:t>
            </a:r>
            <a:endParaRPr lang="en-GB" sz="1600" dirty="0"/>
          </a:p>
          <a:p>
            <a:pPr lvl="1">
              <a:buFont typeface="Wingdings" panose="05000000000000000000" pitchFamily="2" charset="2"/>
              <a:buChar char="v"/>
            </a:pPr>
            <a:r>
              <a:rPr lang="en-GB" sz="1600" dirty="0"/>
              <a:t>Cost of </a:t>
            </a:r>
            <a:r>
              <a:rPr lang="en-GB" sz="1600" dirty="0" smtClean="0"/>
              <a:t>training is high and can be </a:t>
            </a:r>
            <a:r>
              <a:rPr lang="en-GB" sz="1600" dirty="0"/>
              <a:t>low quality, unregulated, </a:t>
            </a:r>
            <a:r>
              <a:rPr lang="en-GB" sz="1600" dirty="0" smtClean="0"/>
              <a:t>and from profit making providers.</a:t>
            </a:r>
          </a:p>
          <a:p>
            <a:pPr marL="301943" lvl="1" indent="0">
              <a:buNone/>
            </a:pPr>
            <a:r>
              <a:rPr lang="en-GB" sz="1600" b="1" dirty="0" smtClean="0"/>
              <a:t>At the end of this project HEFCE </a:t>
            </a:r>
            <a:r>
              <a:rPr lang="en-GB" sz="1600" b="1" dirty="0"/>
              <a:t>offered us start up </a:t>
            </a:r>
            <a:r>
              <a:rPr lang="en-GB" sz="1600" b="1" dirty="0" smtClean="0"/>
              <a:t>funding </a:t>
            </a:r>
            <a:r>
              <a:rPr lang="en-GB" sz="1600" b="1" dirty="0"/>
              <a:t>for a research-led social enterprise initiative.  </a:t>
            </a:r>
            <a:r>
              <a:rPr lang="en-GB" sz="1600" b="1" dirty="0" smtClean="0"/>
              <a:t> The SAFER Initiative was launched in April 2015, and is being established as Solutions for Safeguarding CIC. </a:t>
            </a:r>
            <a:endParaRPr lang="en-GB" sz="1600" b="1" dirty="0"/>
          </a:p>
          <a:p>
            <a:pPr marL="301943" lvl="1" indent="0">
              <a:buNone/>
            </a:pPr>
            <a:endParaRPr lang="en-GB" sz="700" dirty="0"/>
          </a:p>
        </p:txBody>
      </p:sp>
      <p:sp>
        <p:nvSpPr>
          <p:cNvPr id="3" name="Title 2"/>
          <p:cNvSpPr>
            <a:spLocks noGrp="1"/>
          </p:cNvSpPr>
          <p:nvPr>
            <p:ph type="title"/>
          </p:nvPr>
        </p:nvSpPr>
        <p:spPr/>
        <p:txBody>
          <a:bodyPr>
            <a:normAutofit/>
          </a:bodyPr>
          <a:lstStyle/>
          <a:p>
            <a:r>
              <a:rPr lang="en-GB" dirty="0" smtClean="0"/>
              <a:t> </a:t>
            </a:r>
            <a:r>
              <a:rPr lang="en-GB" i="1" dirty="0" smtClean="0"/>
              <a:t>Safer </a:t>
            </a:r>
            <a:r>
              <a:rPr lang="en-GB" i="1" dirty="0"/>
              <a:t>Children</a:t>
            </a:r>
            <a:r>
              <a:rPr lang="en-GB" i="1" dirty="0" smtClean="0"/>
              <a:t>?</a:t>
            </a:r>
            <a:endParaRPr lang="en-GB" dirty="0"/>
          </a:p>
        </p:txBody>
      </p:sp>
    </p:spTree>
    <p:extLst>
      <p:ext uri="{BB962C8B-B14F-4D97-AF65-F5344CB8AC3E}">
        <p14:creationId xmlns:p14="http://schemas.microsoft.com/office/powerpoint/2010/main" val="236562386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23528" y="2276872"/>
            <a:ext cx="8496943" cy="3849291"/>
          </a:xfrm>
        </p:spPr>
        <p:txBody>
          <a:bodyPr anchor="ctr">
            <a:normAutofit/>
          </a:bodyPr>
          <a:lstStyle/>
          <a:p>
            <a:r>
              <a:rPr lang="en-GB" sz="1800" dirty="0" smtClean="0"/>
              <a:t>We followed this with an investigation </a:t>
            </a:r>
            <a:r>
              <a:rPr lang="en-GB" sz="1800" dirty="0"/>
              <a:t>of </a:t>
            </a:r>
            <a:r>
              <a:rPr lang="en-GB" sz="1800" dirty="0" smtClean="0"/>
              <a:t>areas we identified as influential for strategy and impacting on </a:t>
            </a:r>
            <a:r>
              <a:rPr lang="en-GB" sz="1800" dirty="0"/>
              <a:t>referred families: </a:t>
            </a:r>
            <a:r>
              <a:rPr lang="en-GB" sz="1800" dirty="0" smtClean="0"/>
              <a:t>we needed to establish key issues with the current strategy</a:t>
            </a:r>
            <a:endParaRPr lang="en-GB" sz="1800" dirty="0"/>
          </a:p>
          <a:p>
            <a:r>
              <a:rPr lang="en-GB" sz="1800" dirty="0" smtClean="0"/>
              <a:t>Focus:</a:t>
            </a:r>
            <a:endParaRPr lang="en-GB" sz="1800" dirty="0"/>
          </a:p>
          <a:p>
            <a:pPr lvl="1"/>
            <a:r>
              <a:rPr lang="en-GB" sz="1800" dirty="0" smtClean="0"/>
              <a:t>Longitudinal trend analysis;</a:t>
            </a:r>
          </a:p>
          <a:p>
            <a:pPr lvl="1"/>
            <a:r>
              <a:rPr lang="en-GB" sz="1800" dirty="0" smtClean="0"/>
              <a:t>Failure analysis – responding to adverse events;</a:t>
            </a:r>
            <a:endParaRPr lang="en-GB" sz="1800" dirty="0"/>
          </a:p>
          <a:p>
            <a:pPr lvl="1"/>
            <a:r>
              <a:rPr lang="en-GB" sz="1800" dirty="0" smtClean="0"/>
              <a:t>Risk prediction analysis.</a:t>
            </a:r>
          </a:p>
          <a:p>
            <a:pPr marL="301943" lvl="1" indent="0">
              <a:buNone/>
            </a:pPr>
            <a:endParaRPr lang="en-GB" sz="1800" dirty="0"/>
          </a:p>
          <a:p>
            <a:pPr marL="301943" lvl="1" indent="0">
              <a:buNone/>
            </a:pPr>
            <a:r>
              <a:rPr lang="en-GB" sz="1800" dirty="0" smtClean="0"/>
              <a:t>Taking the findings from these 3 key areas together, we can work towards establishing the principles of, and recommending the framework for, a new ‘</a:t>
            </a:r>
            <a:r>
              <a:rPr lang="en-GB" sz="1800" b="1" dirty="0" smtClean="0"/>
              <a:t>legal and ethical model</a:t>
            </a:r>
            <a:r>
              <a:rPr lang="en-GB" sz="1800" dirty="0"/>
              <a:t> </a:t>
            </a:r>
            <a:r>
              <a:rPr lang="en-GB" sz="1800" b="1" dirty="0" smtClean="0"/>
              <a:t>of intervention’</a:t>
            </a:r>
            <a:endParaRPr lang="en-GB" sz="1800" b="1" dirty="0"/>
          </a:p>
        </p:txBody>
      </p:sp>
      <p:sp>
        <p:nvSpPr>
          <p:cNvPr id="3" name="Title 2"/>
          <p:cNvSpPr>
            <a:spLocks noGrp="1"/>
          </p:cNvSpPr>
          <p:nvPr>
            <p:ph type="title"/>
          </p:nvPr>
        </p:nvSpPr>
        <p:spPr/>
        <p:txBody>
          <a:bodyPr>
            <a:normAutofit fontScale="90000"/>
          </a:bodyPr>
          <a:lstStyle/>
          <a:p>
            <a:r>
              <a:rPr lang="en-GB" i="1" dirty="0"/>
              <a:t>Rethinking </a:t>
            </a:r>
            <a:r>
              <a:rPr lang="en-GB" i="1" dirty="0" smtClean="0"/>
              <a:t>Child Protection </a:t>
            </a:r>
            <a:r>
              <a:rPr lang="en-GB" i="1" dirty="0"/>
              <a:t>Strate</a:t>
            </a:r>
            <a:r>
              <a:rPr lang="en-GB" dirty="0"/>
              <a:t>gy</a:t>
            </a:r>
          </a:p>
        </p:txBody>
      </p:sp>
    </p:spTree>
    <p:extLst>
      <p:ext uri="{BB962C8B-B14F-4D97-AF65-F5344CB8AC3E}">
        <p14:creationId xmlns:p14="http://schemas.microsoft.com/office/powerpoint/2010/main" val="128758289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23528" y="2492896"/>
            <a:ext cx="8568953" cy="3816424"/>
          </a:xfrm>
        </p:spPr>
        <p:txBody>
          <a:bodyPr>
            <a:normAutofit/>
          </a:bodyPr>
          <a:lstStyle/>
          <a:p>
            <a:pPr lvl="1"/>
            <a:r>
              <a:rPr lang="en-GB" dirty="0"/>
              <a:t>Trend analysis: </a:t>
            </a:r>
            <a:r>
              <a:rPr lang="en-GB" dirty="0" smtClean="0"/>
              <a:t>  ‘more in’ aim may </a:t>
            </a:r>
            <a:r>
              <a:rPr lang="en-GB" dirty="0"/>
              <a:t>not </a:t>
            </a:r>
            <a:r>
              <a:rPr lang="en-GB" dirty="0" smtClean="0"/>
              <a:t>= less abuse.</a:t>
            </a:r>
            <a:endParaRPr lang="en-GB" dirty="0"/>
          </a:p>
        </p:txBody>
      </p:sp>
      <p:sp>
        <p:nvSpPr>
          <p:cNvPr id="3" name="Title 2"/>
          <p:cNvSpPr>
            <a:spLocks noGrp="1"/>
          </p:cNvSpPr>
          <p:nvPr>
            <p:ph type="title"/>
          </p:nvPr>
        </p:nvSpPr>
        <p:spPr/>
        <p:txBody>
          <a:bodyPr/>
          <a:lstStyle/>
          <a:p>
            <a:r>
              <a:rPr lang="en-GB" dirty="0"/>
              <a:t>Trend Analysis</a:t>
            </a:r>
          </a:p>
        </p:txBody>
      </p:sp>
      <p:pic>
        <p:nvPicPr>
          <p:cNvPr id="4" name="Picture 3"/>
          <p:cNvPicPr/>
          <p:nvPr/>
        </p:nvPicPr>
        <p:blipFill rotWithShape="1">
          <a:blip r:embed="rId2" cstate="print">
            <a:extLst>
              <a:ext uri="{28A0092B-C50C-407E-A947-70E740481C1C}">
                <a14:useLocalDpi xmlns:a14="http://schemas.microsoft.com/office/drawing/2010/main" val="0"/>
              </a:ext>
            </a:extLst>
          </a:blip>
          <a:srcRect t="8059"/>
          <a:stretch/>
        </p:blipFill>
        <p:spPr bwMode="auto">
          <a:xfrm>
            <a:off x="1115616" y="2996952"/>
            <a:ext cx="6912768" cy="3240360"/>
          </a:xfrm>
          <a:prstGeom prst="rect">
            <a:avLst/>
          </a:prstGeom>
          <a:ln>
            <a:noFill/>
          </a:ln>
          <a:effectLst>
            <a:outerShdw blurRad="292100" dist="139700" dir="2700000" algn="tl" rotWithShape="0">
              <a:srgbClr val="333333">
                <a:alpha val="65000"/>
              </a:srgbClr>
            </a:outerShdw>
          </a:effectLst>
          <a:extLst>
            <a:ext uri="{53640926-AAD7-44D8-BBD7-CCE9431645EC}">
              <a14:shadowObscured xmlns:a14="http://schemas.microsoft.com/office/drawing/2010/main"/>
            </a:ext>
          </a:extLst>
        </p:spPr>
      </p:pic>
    </p:spTree>
    <p:extLst>
      <p:ext uri="{BB962C8B-B14F-4D97-AF65-F5344CB8AC3E}">
        <p14:creationId xmlns:p14="http://schemas.microsoft.com/office/powerpoint/2010/main" val="285903053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1700808"/>
            <a:ext cx="8280919" cy="4425355"/>
          </a:xfrm>
        </p:spPr>
        <p:txBody>
          <a:bodyPr>
            <a:noAutofit/>
          </a:bodyPr>
          <a:lstStyle/>
          <a:p>
            <a:r>
              <a:rPr lang="en-GB" sz="1600" b="1" dirty="0" smtClean="0"/>
              <a:t>Failure Analysis - Investigating </a:t>
            </a:r>
            <a:r>
              <a:rPr lang="en-GB" sz="1600" b="1" dirty="0"/>
              <a:t>serious adverse events: </a:t>
            </a:r>
            <a:endParaRPr lang="en-GB" sz="1600" b="1" dirty="0" smtClean="0"/>
          </a:p>
          <a:p>
            <a:r>
              <a:rPr lang="en-GB" sz="1600" b="1" dirty="0" smtClean="0"/>
              <a:t>Public Inquiries, Serious Case Reviews, Child Death Review Process.</a:t>
            </a:r>
          </a:p>
          <a:p>
            <a:pPr lvl="1"/>
            <a:r>
              <a:rPr lang="en-GB" sz="1600" dirty="0" smtClean="0"/>
              <a:t>It was already established that there are </a:t>
            </a:r>
            <a:r>
              <a:rPr lang="en-GB" sz="1600" b="1" u="sng" dirty="0" smtClean="0"/>
              <a:t>no </a:t>
            </a:r>
            <a:r>
              <a:rPr lang="en-GB" sz="1600" b="1" u="sng" dirty="0"/>
              <a:t>particular risk factors that characterise the most serious </a:t>
            </a:r>
            <a:r>
              <a:rPr lang="en-GB" sz="1600" b="1" u="sng" dirty="0" smtClean="0"/>
              <a:t>cases.</a:t>
            </a:r>
            <a:endParaRPr lang="en-GB" sz="1600" b="1" u="sng" dirty="0"/>
          </a:p>
          <a:p>
            <a:pPr lvl="1"/>
            <a:r>
              <a:rPr lang="en-GB" sz="1600" dirty="0"/>
              <a:t>Leaves little to be </a:t>
            </a:r>
            <a:r>
              <a:rPr lang="en-GB" sz="1600" dirty="0" smtClean="0"/>
              <a:t>learnt, findings are general but slanted towards more intrusive and coercive surveillance and data sharing.  A by-product is individual/organisational </a:t>
            </a:r>
            <a:r>
              <a:rPr lang="en-GB" sz="1600" dirty="0"/>
              <a:t>‘blame’ </a:t>
            </a:r>
            <a:r>
              <a:rPr lang="en-GB" sz="1600" dirty="0" smtClean="0"/>
              <a:t>leaving </a:t>
            </a:r>
            <a:r>
              <a:rPr lang="en-GB" sz="1600" dirty="0"/>
              <a:t>the social work </a:t>
            </a:r>
            <a:r>
              <a:rPr lang="en-GB" sz="1600" dirty="0" smtClean="0"/>
              <a:t>profession stigmatised.</a:t>
            </a:r>
            <a:endParaRPr lang="en-GB" sz="1600" dirty="0"/>
          </a:p>
          <a:p>
            <a:pPr lvl="1"/>
            <a:r>
              <a:rPr lang="en-GB" sz="1600" dirty="0"/>
              <a:t>Creates a culture of fear of </a:t>
            </a:r>
            <a:r>
              <a:rPr lang="en-GB" sz="1600" dirty="0" smtClean="0"/>
              <a:t>‘missing something’.  </a:t>
            </a:r>
            <a:r>
              <a:rPr lang="en-GB" sz="1600" b="1" u="sng" dirty="0" smtClean="0"/>
              <a:t>Sanctions for under-interventions, no sanctions for over-intervention.</a:t>
            </a:r>
            <a:endParaRPr lang="en-GB" sz="1600" b="1" u="sng" dirty="0"/>
          </a:p>
          <a:p>
            <a:pPr lvl="1"/>
            <a:r>
              <a:rPr lang="en-GB" sz="1600" dirty="0" smtClean="0"/>
              <a:t>Costly, </a:t>
            </a:r>
            <a:r>
              <a:rPr lang="en-GB" sz="1600" dirty="0"/>
              <a:t>and provides no reliable research </a:t>
            </a:r>
            <a:r>
              <a:rPr lang="en-GB" sz="1600" dirty="0" smtClean="0"/>
              <a:t>findings on which to base future policy.</a:t>
            </a:r>
            <a:endParaRPr lang="en-GB" sz="1600" dirty="0"/>
          </a:p>
          <a:p>
            <a:r>
              <a:rPr lang="en-GB" sz="1600" b="1" dirty="0">
                <a:solidFill>
                  <a:srgbClr val="7030A0"/>
                </a:solidFill>
              </a:rPr>
              <a:t>I</a:t>
            </a:r>
            <a:r>
              <a:rPr lang="en-GB" sz="1600" b="1" dirty="0" smtClean="0">
                <a:solidFill>
                  <a:srgbClr val="7030A0"/>
                </a:solidFill>
              </a:rPr>
              <a:t> published an article on these issues in 2015 (Devine, 2015).  The Wood Report (2016) broadly agree that SCRs and CDRP are ‘not fit for purpose’ and are </a:t>
            </a:r>
            <a:r>
              <a:rPr lang="en-GB" sz="1600" b="1" dirty="0">
                <a:solidFill>
                  <a:srgbClr val="7030A0"/>
                </a:solidFill>
              </a:rPr>
              <a:t>to be </a:t>
            </a:r>
            <a:r>
              <a:rPr lang="en-GB" sz="1600" b="1" dirty="0" smtClean="0">
                <a:solidFill>
                  <a:srgbClr val="7030A0"/>
                </a:solidFill>
              </a:rPr>
              <a:t>redesigned.  </a:t>
            </a:r>
            <a:r>
              <a:rPr lang="en-GB" sz="1600" b="1" dirty="0">
                <a:solidFill>
                  <a:srgbClr val="7030A0"/>
                </a:solidFill>
              </a:rPr>
              <a:t>Not </a:t>
            </a:r>
            <a:r>
              <a:rPr lang="en-GB" sz="1600" b="1" dirty="0" smtClean="0">
                <a:solidFill>
                  <a:srgbClr val="7030A0"/>
                </a:solidFill>
              </a:rPr>
              <a:t>surprising &amp; example of sudden shift in policy.</a:t>
            </a:r>
            <a:endParaRPr lang="en-GB" sz="1600" b="1" dirty="0">
              <a:solidFill>
                <a:srgbClr val="7030A0"/>
              </a:solidFill>
            </a:endParaRPr>
          </a:p>
          <a:p>
            <a:r>
              <a:rPr lang="en-GB" sz="1600" b="1" dirty="0" smtClean="0"/>
              <a:t>Our observation:  There is a long and interesting history of government response to adverse incidents.  The Child </a:t>
            </a:r>
            <a:r>
              <a:rPr lang="en-GB" sz="1600" b="1" dirty="0"/>
              <a:t>Death Review </a:t>
            </a:r>
            <a:r>
              <a:rPr lang="en-GB" sz="1600" b="1" dirty="0" smtClean="0"/>
              <a:t>Process and SCRs are an interesting example of government protective action following potential or actual scandals.  Very interesting that a move is to be made now to relocate them into central government control with administrative data implications.</a:t>
            </a:r>
            <a:endParaRPr lang="en-GB" sz="1600" b="1" dirty="0"/>
          </a:p>
        </p:txBody>
      </p:sp>
      <p:sp>
        <p:nvSpPr>
          <p:cNvPr id="3" name="Title 2"/>
          <p:cNvSpPr>
            <a:spLocks noGrp="1"/>
          </p:cNvSpPr>
          <p:nvPr>
            <p:ph type="title"/>
          </p:nvPr>
        </p:nvSpPr>
        <p:spPr/>
        <p:txBody>
          <a:bodyPr/>
          <a:lstStyle/>
          <a:p>
            <a:r>
              <a:rPr lang="en-GB" dirty="0"/>
              <a:t>Responding to adverse events</a:t>
            </a:r>
          </a:p>
        </p:txBody>
      </p:sp>
    </p:spTree>
    <p:extLst>
      <p:ext uri="{BB962C8B-B14F-4D97-AF65-F5344CB8AC3E}">
        <p14:creationId xmlns:p14="http://schemas.microsoft.com/office/powerpoint/2010/main" val="301537923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1520" y="2276872"/>
            <a:ext cx="8640959" cy="4032448"/>
          </a:xfrm>
        </p:spPr>
        <p:txBody>
          <a:bodyPr anchor="ctr">
            <a:normAutofit lnSpcReduction="10000"/>
          </a:bodyPr>
          <a:lstStyle/>
          <a:p>
            <a:r>
              <a:rPr lang="en-GB" dirty="0" smtClean="0"/>
              <a:t>The third and final section of our current investigation.</a:t>
            </a:r>
          </a:p>
          <a:p>
            <a:r>
              <a:rPr lang="en-GB" dirty="0" smtClean="0"/>
              <a:t>Sometimes right.  How often?  What do we know?</a:t>
            </a:r>
          </a:p>
          <a:p>
            <a:r>
              <a:rPr lang="en-GB" dirty="0" smtClean="0"/>
              <a:t>Derived from a theoretical model adopting germ theory principles.</a:t>
            </a:r>
            <a:endParaRPr lang="en-GB" dirty="0"/>
          </a:p>
          <a:p>
            <a:r>
              <a:rPr lang="en-GB" dirty="0"/>
              <a:t>Risk </a:t>
            </a:r>
            <a:r>
              <a:rPr lang="en-GB" dirty="0" smtClean="0"/>
              <a:t>is </a:t>
            </a:r>
            <a:r>
              <a:rPr lang="en-GB" dirty="0"/>
              <a:t>a probability calculation – speculative, difficult to prove and impossible </a:t>
            </a:r>
            <a:r>
              <a:rPr lang="en-GB" dirty="0" smtClean="0"/>
              <a:t>for parents to </a:t>
            </a:r>
            <a:r>
              <a:rPr lang="en-GB" dirty="0"/>
              <a:t>disprove</a:t>
            </a:r>
            <a:r>
              <a:rPr lang="en-GB" dirty="0" smtClean="0"/>
              <a:t>. </a:t>
            </a:r>
            <a:endParaRPr lang="en-GB" dirty="0"/>
          </a:p>
          <a:p>
            <a:r>
              <a:rPr lang="en-GB" dirty="0" smtClean="0"/>
              <a:t>Makes it mandatory </a:t>
            </a:r>
            <a:r>
              <a:rPr lang="en-GB" dirty="0"/>
              <a:t>for parents wanting </a:t>
            </a:r>
            <a:r>
              <a:rPr lang="en-GB" dirty="0" smtClean="0"/>
              <a:t>services to be ‘risk assessed’ in order to access them.  This scrutiny can escalate them into a more coercive process </a:t>
            </a:r>
            <a:r>
              <a:rPr lang="en-GB" dirty="0"/>
              <a:t>because they have certain </a:t>
            </a:r>
            <a:r>
              <a:rPr lang="en-GB" dirty="0" smtClean="0"/>
              <a:t>characteristics.  For example…</a:t>
            </a:r>
            <a:endParaRPr lang="en-GB" dirty="0"/>
          </a:p>
        </p:txBody>
      </p:sp>
      <p:sp>
        <p:nvSpPr>
          <p:cNvPr id="3" name="Title 2"/>
          <p:cNvSpPr>
            <a:spLocks noGrp="1"/>
          </p:cNvSpPr>
          <p:nvPr>
            <p:ph type="title"/>
          </p:nvPr>
        </p:nvSpPr>
        <p:spPr/>
        <p:txBody>
          <a:bodyPr/>
          <a:lstStyle/>
          <a:p>
            <a:r>
              <a:rPr lang="en-GB" dirty="0"/>
              <a:t>Risk prediction</a:t>
            </a:r>
          </a:p>
        </p:txBody>
      </p:sp>
    </p:spTree>
    <p:extLst>
      <p:ext uri="{BB962C8B-B14F-4D97-AF65-F5344CB8AC3E}">
        <p14:creationId xmlns:p14="http://schemas.microsoft.com/office/powerpoint/2010/main" val="2293407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GB" dirty="0"/>
              <a:t>Risk unreliability tables</a:t>
            </a:r>
          </a:p>
        </p:txBody>
      </p:sp>
      <p:graphicFrame>
        <p:nvGraphicFramePr>
          <p:cNvPr id="2" name="Object 1"/>
          <p:cNvGraphicFramePr>
            <a:graphicFrameLocks noChangeAspect="1"/>
          </p:cNvGraphicFramePr>
          <p:nvPr>
            <p:extLst>
              <p:ext uri="{D42A27DB-BD31-4B8C-83A1-F6EECF244321}">
                <p14:modId xmlns:p14="http://schemas.microsoft.com/office/powerpoint/2010/main" val="986790886"/>
              </p:ext>
            </p:extLst>
          </p:nvPr>
        </p:nvGraphicFramePr>
        <p:xfrm>
          <a:off x="1691680" y="3212976"/>
          <a:ext cx="5476875" cy="2808312"/>
        </p:xfrm>
        <a:graphic>
          <a:graphicData uri="http://schemas.openxmlformats.org/presentationml/2006/ole">
            <mc:AlternateContent xmlns:mc="http://schemas.openxmlformats.org/markup-compatibility/2006">
              <mc:Choice xmlns:v="urn:schemas-microsoft-com:vml" Requires="v">
                <p:oleObj spid="_x0000_s1037" name="Worksheet" r:id="rId3" imgW="5476943" imgH="2114550" progId="Excel.Sheet.12">
                  <p:embed/>
                </p:oleObj>
              </mc:Choice>
              <mc:Fallback>
                <p:oleObj name="Worksheet" r:id="rId3" imgW="5476943" imgH="2114550" progId="Excel.Sheet.12">
                  <p:embed/>
                  <p:pic>
                    <p:nvPicPr>
                      <p:cNvPr id="0" name=""/>
                      <p:cNvPicPr/>
                      <p:nvPr/>
                    </p:nvPicPr>
                    <p:blipFill>
                      <a:blip r:embed="rId4"/>
                      <a:stretch>
                        <a:fillRect/>
                      </a:stretch>
                    </p:blipFill>
                    <p:spPr>
                      <a:xfrm>
                        <a:off x="1691680" y="3212976"/>
                        <a:ext cx="5476875" cy="2808312"/>
                      </a:xfrm>
                      <a:prstGeom prst="rect">
                        <a:avLst/>
                      </a:prstGeom>
                    </p:spPr>
                  </p:pic>
                </p:oleObj>
              </mc:Fallback>
            </mc:AlternateContent>
          </a:graphicData>
        </a:graphic>
      </p:graphicFrame>
    </p:spTree>
    <p:extLst>
      <p:ext uri="{BB962C8B-B14F-4D97-AF65-F5344CB8AC3E}">
        <p14:creationId xmlns:p14="http://schemas.microsoft.com/office/powerpoint/2010/main" val="81051460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1520" y="2420888"/>
            <a:ext cx="8640959" cy="4032448"/>
          </a:xfrm>
        </p:spPr>
        <p:txBody>
          <a:bodyPr anchor="ctr">
            <a:normAutofit fontScale="85000" lnSpcReduction="20000"/>
          </a:bodyPr>
          <a:lstStyle/>
          <a:p>
            <a:r>
              <a:rPr lang="en-GB" dirty="0" smtClean="0"/>
              <a:t>Article published in the </a:t>
            </a:r>
            <a:r>
              <a:rPr lang="en-GB" i="1" dirty="0" smtClean="0"/>
              <a:t>Journal of Social Welfare &amp; Family Law </a:t>
            </a:r>
            <a:r>
              <a:rPr lang="en-GB" dirty="0" smtClean="0"/>
              <a:t>to introduce and consider </a:t>
            </a:r>
            <a:r>
              <a:rPr lang="en-GB" dirty="0"/>
              <a:t>social work assessment of </a:t>
            </a:r>
            <a:r>
              <a:rPr lang="en-GB" dirty="0" smtClean="0"/>
              <a:t>families (Devine, 2015b).</a:t>
            </a:r>
            <a:endParaRPr lang="en-GB" dirty="0"/>
          </a:p>
          <a:p>
            <a:r>
              <a:rPr lang="en-GB" dirty="0" smtClean="0"/>
              <a:t>Took as a fundamental principal that the </a:t>
            </a:r>
            <a:r>
              <a:rPr lang="en-GB" b="1" dirty="0" smtClean="0"/>
              <a:t>rule of law </a:t>
            </a:r>
            <a:r>
              <a:rPr lang="en-GB" dirty="0" smtClean="0"/>
              <a:t>is a </a:t>
            </a:r>
            <a:r>
              <a:rPr lang="en-GB" b="1" dirty="0" smtClean="0"/>
              <a:t>moral and practical imperative </a:t>
            </a:r>
            <a:r>
              <a:rPr lang="en-GB" dirty="0" smtClean="0"/>
              <a:t>in terms of state intervention and its balance with private life.  </a:t>
            </a:r>
          </a:p>
          <a:p>
            <a:r>
              <a:rPr lang="en-GB" dirty="0" smtClean="0"/>
              <a:t>This starting point does not assume a discourse-led justification for interventions (</a:t>
            </a:r>
            <a:r>
              <a:rPr lang="en-GB" dirty="0" err="1" smtClean="0"/>
              <a:t>eg</a:t>
            </a:r>
            <a:r>
              <a:rPr lang="en-GB" dirty="0" smtClean="0"/>
              <a:t> welfare) but looks at the principles of law enabling statutory social work and its boundaries. </a:t>
            </a:r>
            <a:endParaRPr lang="en-GB" dirty="0"/>
          </a:p>
          <a:p>
            <a:r>
              <a:rPr lang="en-GB" dirty="0" smtClean="0"/>
              <a:t>The conclusion was that the </a:t>
            </a:r>
            <a:r>
              <a:rPr lang="en-GB" dirty="0"/>
              <a:t>interpretation of the law and the mixing of ss.17 and </a:t>
            </a:r>
            <a:r>
              <a:rPr lang="en-GB" dirty="0" smtClean="0"/>
              <a:t>47 was not the original intention of the legislation.  This has been progressively eroded by successive policies.</a:t>
            </a:r>
          </a:p>
          <a:p>
            <a:r>
              <a:rPr lang="en-GB" dirty="0" smtClean="0"/>
              <a:t>Detailed discussion of the issues were more complex than an article could deliver, and somewhat outside the scope of our project (which is an enquiry into, not a theoretical discussion about).</a:t>
            </a:r>
          </a:p>
          <a:p>
            <a:r>
              <a:rPr lang="en-GB" dirty="0" smtClean="0"/>
              <a:t>So I wrote a book…</a:t>
            </a:r>
            <a:endParaRPr lang="en-GB" dirty="0"/>
          </a:p>
        </p:txBody>
      </p:sp>
      <p:sp>
        <p:nvSpPr>
          <p:cNvPr id="3" name="Title 2"/>
          <p:cNvSpPr>
            <a:spLocks noGrp="1"/>
          </p:cNvSpPr>
          <p:nvPr>
            <p:ph type="title"/>
          </p:nvPr>
        </p:nvSpPr>
        <p:spPr/>
        <p:txBody>
          <a:bodyPr>
            <a:normAutofit fontScale="90000"/>
          </a:bodyPr>
          <a:lstStyle/>
          <a:p>
            <a:r>
              <a:rPr lang="en-GB" dirty="0" smtClean="0"/>
              <a:t>Identifying the </a:t>
            </a:r>
            <a:r>
              <a:rPr lang="en-GB" dirty="0"/>
              <a:t>welfare/policing dichotomy</a:t>
            </a:r>
          </a:p>
        </p:txBody>
      </p:sp>
    </p:spTree>
    <p:extLst>
      <p:ext uri="{BB962C8B-B14F-4D97-AF65-F5344CB8AC3E}">
        <p14:creationId xmlns:p14="http://schemas.microsoft.com/office/powerpoint/2010/main" val="294852029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2854</TotalTime>
  <Words>1564</Words>
  <Application>Microsoft Macintosh PowerPoint</Application>
  <PresentationFormat>On-screen Show (4:3)</PresentationFormat>
  <Paragraphs>116</Paragraphs>
  <Slides>17</Slides>
  <Notes>0</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17</vt:i4>
      </vt:variant>
    </vt:vector>
  </HeadingPairs>
  <TitlesOfParts>
    <vt:vector size="22" baseType="lpstr">
      <vt:lpstr>Candara</vt:lpstr>
      <vt:lpstr>Symbol</vt:lpstr>
      <vt:lpstr>Wingdings</vt:lpstr>
      <vt:lpstr>Waveform</vt:lpstr>
      <vt:lpstr>Worksheet</vt:lpstr>
      <vt:lpstr>Rethinking Child Protection Strategy  Progress &amp; Next Steps</vt:lpstr>
      <vt:lpstr>Conflating child protection &amp; safeguarding</vt:lpstr>
      <vt:lpstr> Safer Children?</vt:lpstr>
      <vt:lpstr>Rethinking Child Protection Strategy</vt:lpstr>
      <vt:lpstr>Trend Analysis</vt:lpstr>
      <vt:lpstr>Responding to adverse events</vt:lpstr>
      <vt:lpstr>Risk prediction</vt:lpstr>
      <vt:lpstr>Risk unreliability tables</vt:lpstr>
      <vt:lpstr>Identifying the welfare/policing dichotomy</vt:lpstr>
      <vt:lpstr>The book: Exploring the concept of policing parents within a welfare model</vt:lpstr>
      <vt:lpstr>‘The Limits of State Power &amp; Private Rights:  Exploring Child Protection &amp; Safeguarding Referrals and Assessments’</vt:lpstr>
      <vt:lpstr> Parents &amp; Social Workers: ‘working together’, or reluctant partners?   Barriers to achieving a productive relationship: Investigation into the policing (criminal justice) and the social work (welfare) models </vt:lpstr>
      <vt:lpstr>Outliers</vt:lpstr>
      <vt:lpstr>Next steps for the research agenda</vt:lpstr>
      <vt:lpstr>National Network for Safeguarding Futures</vt:lpstr>
      <vt:lpstr>Actions &amp; Events</vt:lpstr>
      <vt:lpstr>Project Information</vt:lpstr>
    </vt:vector>
  </TitlesOfParts>
  <Company>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State of Child Protection:  Policing Parents, Protecting Children?</dc:title>
  <dc:creator>Parker</dc:creator>
  <cp:lastModifiedBy>Stephen Parker</cp:lastModifiedBy>
  <cp:revision>75</cp:revision>
  <dcterms:created xsi:type="dcterms:W3CDTF">2015-05-31T08:58:37Z</dcterms:created>
  <dcterms:modified xsi:type="dcterms:W3CDTF">2016-06-03T07:25:22Z</dcterms:modified>
</cp:coreProperties>
</file>