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0" r:id="rId5"/>
    <p:sldId id="263" r:id="rId6"/>
    <p:sldId id="272" r:id="rId7"/>
    <p:sldId id="261" r:id="rId8"/>
    <p:sldId id="265" r:id="rId9"/>
    <p:sldId id="277" r:id="rId10"/>
    <p:sldId id="276" r:id="rId11"/>
    <p:sldId id="273" r:id="rId12"/>
    <p:sldId id="275" r:id="rId13"/>
    <p:sldId id="259" r:id="rId14"/>
    <p:sldId id="268" r:id="rId15"/>
    <p:sldId id="271" r:id="rId16"/>
    <p:sldId id="262" r:id="rId17"/>
    <p:sldId id="270" r:id="rId18"/>
    <p:sldId id="274" r:id="rId19"/>
    <p:sldId id="269" r:id="rId20"/>
    <p:sldId id="279" r:id="rId21"/>
    <p:sldId id="278" r:id="rId22"/>
    <p:sldId id="280"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197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F4709-BB59-D84F-861C-396D371B459F}"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100C5A7D-811A-AA44-962B-B2E6FB1AEF1A}">
      <dgm:prSet/>
      <dgm:spPr/>
      <dgm:t>
        <a:bodyPr/>
        <a:lstStyle/>
        <a:p>
          <a:r>
            <a:rPr lang="en-US" dirty="0" smtClean="0"/>
            <a:t>Project Group</a:t>
          </a:r>
          <a:endParaRPr lang="en-US" dirty="0"/>
        </a:p>
      </dgm:t>
    </dgm:pt>
    <dgm:pt modelId="{0338B200-A795-9842-AC95-60ADA96D0A9A}" type="parTrans" cxnId="{C5BB96CD-61F9-F141-83EF-FBEE26D5B968}">
      <dgm:prSet/>
      <dgm:spPr/>
      <dgm:t>
        <a:bodyPr/>
        <a:lstStyle/>
        <a:p>
          <a:endParaRPr lang="en-US"/>
        </a:p>
      </dgm:t>
    </dgm:pt>
    <dgm:pt modelId="{57CDE1DE-6CCE-2E42-BCAE-4D697ECC8E8E}" type="sibTrans" cxnId="{C5BB96CD-61F9-F141-83EF-FBEE26D5B96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2B1F7F93-EF8B-D647-97A6-8B83A757EAF9}">
      <dgm:prSet/>
      <dgm:spPr/>
      <dgm:t>
        <a:bodyPr/>
        <a:lstStyle/>
        <a:p>
          <a:r>
            <a:rPr lang="en-US" dirty="0" smtClean="0"/>
            <a:t>Blog Contributors</a:t>
          </a:r>
          <a:endParaRPr lang="en-US" dirty="0"/>
        </a:p>
      </dgm:t>
    </dgm:pt>
    <dgm:pt modelId="{85E53B97-4797-CC4D-B332-4026BE4DCB83}" type="parTrans" cxnId="{DCACDE53-656F-2947-A311-5D9D5548990B}">
      <dgm:prSet/>
      <dgm:spPr/>
      <dgm:t>
        <a:bodyPr/>
        <a:lstStyle/>
        <a:p>
          <a:endParaRPr lang="en-US"/>
        </a:p>
      </dgm:t>
    </dgm:pt>
    <dgm:pt modelId="{3E823910-E147-E24B-BAA7-8BECAF929CC2}" type="sibTrans" cxnId="{DCACDE53-656F-2947-A311-5D9D554899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6606164B-AB96-6B47-B5B4-F8CD68A474BA}">
      <dgm:prSet/>
      <dgm:spPr/>
      <dgm:t>
        <a:bodyPr/>
        <a:lstStyle/>
        <a:p>
          <a:r>
            <a:rPr lang="en-US" dirty="0" smtClean="0"/>
            <a:t>Partners (Full Fact)</a:t>
          </a:r>
          <a:endParaRPr lang="en-US" dirty="0"/>
        </a:p>
      </dgm:t>
    </dgm:pt>
    <dgm:pt modelId="{810718DB-283F-874C-BD04-2A636190D4BF}" type="parTrans" cxnId="{3425C1AF-A01E-5A44-AB8D-19A22B1D4851}">
      <dgm:prSet/>
      <dgm:spPr/>
      <dgm:t>
        <a:bodyPr/>
        <a:lstStyle/>
        <a:p>
          <a:endParaRPr lang="en-US"/>
        </a:p>
      </dgm:t>
    </dgm:pt>
    <dgm:pt modelId="{58F87E65-94CC-0049-971F-B48A55B24668}" type="sibTrans" cxnId="{3425C1AF-A01E-5A44-AB8D-19A22B1D485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53B80F93-96B4-204E-9AF6-7BB5A976B7AD}">
      <dgm:prSet/>
      <dgm:spPr/>
      <dgm:t>
        <a:bodyPr/>
        <a:lstStyle/>
        <a:p>
          <a:r>
            <a:rPr lang="en-US" dirty="0" smtClean="0"/>
            <a:t>The public </a:t>
          </a:r>
          <a:endParaRPr lang="en-US" dirty="0" smtClean="0"/>
        </a:p>
        <a:p>
          <a:r>
            <a:rPr lang="en-US" dirty="0" smtClean="0"/>
            <a:t>(</a:t>
          </a:r>
          <a:r>
            <a:rPr lang="en-US" dirty="0" smtClean="0"/>
            <a:t>parents, press, professionals</a:t>
          </a:r>
          <a:r>
            <a:rPr lang="is-IS" dirty="0" smtClean="0"/>
            <a:t>…</a:t>
          </a:r>
          <a:r>
            <a:rPr lang="en-US" dirty="0" smtClean="0"/>
            <a:t>)</a:t>
          </a:r>
          <a:endParaRPr lang="en-US" dirty="0"/>
        </a:p>
      </dgm:t>
    </dgm:pt>
    <dgm:pt modelId="{B231DF0F-31F6-124E-ABA0-F32280E7258D}" type="parTrans" cxnId="{45FF352D-0E19-824D-803B-D7E87D2209FF}">
      <dgm:prSet/>
      <dgm:spPr/>
      <dgm:t>
        <a:bodyPr/>
        <a:lstStyle/>
        <a:p>
          <a:endParaRPr lang="en-US"/>
        </a:p>
      </dgm:t>
    </dgm:pt>
    <dgm:pt modelId="{39ECB64F-2B5E-0045-84C5-28C15EACC044}" type="sibTrans" cxnId="{45FF352D-0E19-824D-803B-D7E87D2209F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24873A4F-FFBD-064B-8B93-7139E56AC2D7}">
      <dgm:prSet/>
      <dgm:spPr/>
      <dgm:t>
        <a:bodyPr/>
        <a:lstStyle/>
        <a:p>
          <a:r>
            <a:rPr lang="en-US" dirty="0" smtClean="0"/>
            <a:t>Trustees</a:t>
          </a:r>
          <a:endParaRPr lang="en-US" dirty="0"/>
        </a:p>
      </dgm:t>
    </dgm:pt>
    <dgm:pt modelId="{904D5A5B-C2A1-B643-A70E-BABE2710AF19}" type="parTrans" cxnId="{20B5CADC-BA6A-B54D-88DF-7B07AD3764A0}">
      <dgm:prSet/>
      <dgm:spPr/>
      <dgm:t>
        <a:bodyPr/>
        <a:lstStyle/>
        <a:p>
          <a:endParaRPr lang="en-US"/>
        </a:p>
      </dgm:t>
    </dgm:pt>
    <dgm:pt modelId="{2BD3A6B3-CEB6-E04A-BDE7-9EDA6EC2E8F8}" type="sibTrans" cxnId="{20B5CADC-BA6A-B54D-88DF-7B07AD3764A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BE64C6C-38DF-484C-B0BB-FD131464CC5A}" type="pres">
      <dgm:prSet presAssocID="{B99F4709-BB59-D84F-861C-396D371B459F}" presName="Name0" presStyleCnt="0">
        <dgm:presLayoutVars>
          <dgm:chMax val="8"/>
          <dgm:chPref val="8"/>
          <dgm:dir/>
        </dgm:presLayoutVars>
      </dgm:prSet>
      <dgm:spPr/>
      <dgm:t>
        <a:bodyPr/>
        <a:lstStyle/>
        <a:p>
          <a:endParaRPr lang="en-US"/>
        </a:p>
      </dgm:t>
    </dgm:pt>
    <dgm:pt modelId="{A2FEA9C3-40C4-184A-8640-9D2ED1FDDACB}" type="pres">
      <dgm:prSet presAssocID="{100C5A7D-811A-AA44-962B-B2E6FB1AEF1A}" presName="parent_text_1" presStyleLbl="revTx" presStyleIdx="0" presStyleCnt="5">
        <dgm:presLayoutVars>
          <dgm:chMax val="0"/>
          <dgm:chPref val="0"/>
          <dgm:bulletEnabled val="1"/>
        </dgm:presLayoutVars>
      </dgm:prSet>
      <dgm:spPr/>
      <dgm:t>
        <a:bodyPr/>
        <a:lstStyle/>
        <a:p>
          <a:endParaRPr lang="en-US"/>
        </a:p>
      </dgm:t>
    </dgm:pt>
    <dgm:pt modelId="{A3FEC7E4-870D-A440-A3BD-EF2A249C9EAC}" type="pres">
      <dgm:prSet presAssocID="{100C5A7D-811A-AA44-962B-B2E6FB1AEF1A}" presName="image_accent_1" presStyleCnt="0"/>
      <dgm:spPr/>
    </dgm:pt>
    <dgm:pt modelId="{806EF886-3ADB-3D4F-8674-A3DD4FEC0C32}" type="pres">
      <dgm:prSet presAssocID="{100C5A7D-811A-AA44-962B-B2E6FB1AEF1A}" presName="imageAccentRepeatNode" presStyleLbl="alignNode1" presStyleIdx="0" presStyleCnt="9"/>
      <dgm:spPr/>
    </dgm:pt>
    <dgm:pt modelId="{2B6CE23B-3713-C84E-808B-6A3161933A77}" type="pres">
      <dgm:prSet presAssocID="{100C5A7D-811A-AA44-962B-B2E6FB1AEF1A}" presName="accent_1" presStyleLbl="alignNode1" presStyleIdx="1" presStyleCnt="9"/>
      <dgm:spPr/>
    </dgm:pt>
    <dgm:pt modelId="{912749F2-4A20-474D-9B5E-6A5E1AE82C09}" type="pres">
      <dgm:prSet presAssocID="{57CDE1DE-6CCE-2E42-BCAE-4D697ECC8E8E}" presName="image_1" presStyleCnt="0"/>
      <dgm:spPr/>
    </dgm:pt>
    <dgm:pt modelId="{6F1F8995-B60A-3248-92D6-55EE9A6E783C}" type="pres">
      <dgm:prSet presAssocID="{57CDE1DE-6CCE-2E42-BCAE-4D697ECC8E8E}" presName="imageRepeatNode" presStyleLbl="fgImgPlace1" presStyleIdx="0" presStyleCnt="5"/>
      <dgm:spPr/>
      <dgm:t>
        <a:bodyPr/>
        <a:lstStyle/>
        <a:p>
          <a:endParaRPr lang="en-US"/>
        </a:p>
      </dgm:t>
    </dgm:pt>
    <dgm:pt modelId="{0A277B13-7B20-CC4C-B091-34DE7EE758A0}" type="pres">
      <dgm:prSet presAssocID="{24873A4F-FFBD-064B-8B93-7139E56AC2D7}" presName="parent_text_2" presStyleLbl="revTx" presStyleIdx="1" presStyleCnt="5">
        <dgm:presLayoutVars>
          <dgm:chMax val="0"/>
          <dgm:chPref val="0"/>
          <dgm:bulletEnabled val="1"/>
        </dgm:presLayoutVars>
      </dgm:prSet>
      <dgm:spPr/>
      <dgm:t>
        <a:bodyPr/>
        <a:lstStyle/>
        <a:p>
          <a:endParaRPr lang="en-US"/>
        </a:p>
      </dgm:t>
    </dgm:pt>
    <dgm:pt modelId="{6CBFAD67-B3DD-CA42-9EA3-A560316FDE3E}" type="pres">
      <dgm:prSet presAssocID="{24873A4F-FFBD-064B-8B93-7139E56AC2D7}" presName="image_accent_2" presStyleCnt="0"/>
      <dgm:spPr/>
    </dgm:pt>
    <dgm:pt modelId="{3F0E59BD-70A7-684E-A6C5-F8A04B69B353}" type="pres">
      <dgm:prSet presAssocID="{24873A4F-FFBD-064B-8B93-7139E56AC2D7}" presName="imageAccentRepeatNode" presStyleLbl="alignNode1" presStyleIdx="2" presStyleCnt="9"/>
      <dgm:spPr/>
    </dgm:pt>
    <dgm:pt modelId="{F39D35F7-009F-204C-8624-0873FA91B075}" type="pres">
      <dgm:prSet presAssocID="{2BD3A6B3-CEB6-E04A-BDE7-9EDA6EC2E8F8}" presName="image_2" presStyleCnt="0"/>
      <dgm:spPr/>
    </dgm:pt>
    <dgm:pt modelId="{790CB339-E220-0F47-A32A-5DEF26BA146B}" type="pres">
      <dgm:prSet presAssocID="{2BD3A6B3-CEB6-E04A-BDE7-9EDA6EC2E8F8}" presName="imageRepeatNode" presStyleLbl="fgImgPlace1" presStyleIdx="1" presStyleCnt="5"/>
      <dgm:spPr/>
      <dgm:t>
        <a:bodyPr/>
        <a:lstStyle/>
        <a:p>
          <a:endParaRPr lang="en-US"/>
        </a:p>
      </dgm:t>
    </dgm:pt>
    <dgm:pt modelId="{51022066-7079-EE49-A8B0-8A006986155A}" type="pres">
      <dgm:prSet presAssocID="{53B80F93-96B4-204E-9AF6-7BB5A976B7AD}" presName="image_accent_3" presStyleCnt="0"/>
      <dgm:spPr/>
    </dgm:pt>
    <dgm:pt modelId="{38BC9AF8-B64D-F14D-9339-3271EF360BA5}" type="pres">
      <dgm:prSet presAssocID="{53B80F93-96B4-204E-9AF6-7BB5A976B7AD}" presName="imageAccentRepeatNode" presStyleLbl="alignNode1" presStyleIdx="3" presStyleCnt="9"/>
      <dgm:spPr/>
    </dgm:pt>
    <dgm:pt modelId="{93B816F9-1606-5047-A167-5ABF9877165E}" type="pres">
      <dgm:prSet presAssocID="{53B80F93-96B4-204E-9AF6-7BB5A976B7AD}" presName="parent_text_3" presStyleLbl="revTx" presStyleIdx="2" presStyleCnt="5">
        <dgm:presLayoutVars>
          <dgm:chMax val="0"/>
          <dgm:chPref val="0"/>
          <dgm:bulletEnabled val="1"/>
        </dgm:presLayoutVars>
      </dgm:prSet>
      <dgm:spPr/>
      <dgm:t>
        <a:bodyPr/>
        <a:lstStyle/>
        <a:p>
          <a:endParaRPr lang="en-US"/>
        </a:p>
      </dgm:t>
    </dgm:pt>
    <dgm:pt modelId="{84CA973A-AB48-C548-A3D1-588FC66037A6}" type="pres">
      <dgm:prSet presAssocID="{53B80F93-96B4-204E-9AF6-7BB5A976B7AD}" presName="accent_2" presStyleLbl="alignNode1" presStyleIdx="4" presStyleCnt="9"/>
      <dgm:spPr/>
    </dgm:pt>
    <dgm:pt modelId="{3CAD3FD2-2BD0-F249-BDE6-EE7F95FB147E}" type="pres">
      <dgm:prSet presAssocID="{53B80F93-96B4-204E-9AF6-7BB5A976B7AD}" presName="accent_3" presStyleLbl="alignNode1" presStyleIdx="5" presStyleCnt="9"/>
      <dgm:spPr/>
    </dgm:pt>
    <dgm:pt modelId="{A303B32F-D64B-FD42-ADDF-DF4F175DB946}" type="pres">
      <dgm:prSet presAssocID="{39ECB64F-2B5E-0045-84C5-28C15EACC044}" presName="image_3" presStyleCnt="0"/>
      <dgm:spPr/>
    </dgm:pt>
    <dgm:pt modelId="{8A582D70-4F2B-6143-AE00-C691E8B3F532}" type="pres">
      <dgm:prSet presAssocID="{39ECB64F-2B5E-0045-84C5-28C15EACC044}" presName="imageRepeatNode" presStyleLbl="fgImgPlace1" presStyleIdx="2" presStyleCnt="5" custLinFactNeighborY="1804"/>
      <dgm:spPr/>
      <dgm:t>
        <a:bodyPr/>
        <a:lstStyle/>
        <a:p>
          <a:endParaRPr lang="en-US"/>
        </a:p>
      </dgm:t>
    </dgm:pt>
    <dgm:pt modelId="{7B16A258-944A-6446-9776-1AD45541E282}" type="pres">
      <dgm:prSet presAssocID="{2B1F7F93-EF8B-D647-97A6-8B83A757EAF9}" presName="image_accent_4" presStyleCnt="0"/>
      <dgm:spPr/>
    </dgm:pt>
    <dgm:pt modelId="{EACF6870-0185-E545-B33E-FD1B6934E076}" type="pres">
      <dgm:prSet presAssocID="{2B1F7F93-EF8B-D647-97A6-8B83A757EAF9}" presName="imageAccentRepeatNode" presStyleLbl="alignNode1" presStyleIdx="6" presStyleCnt="9"/>
      <dgm:spPr/>
    </dgm:pt>
    <dgm:pt modelId="{4E9532E3-9D8F-F845-9061-F1709934C0C8}" type="pres">
      <dgm:prSet presAssocID="{2B1F7F93-EF8B-D647-97A6-8B83A757EAF9}" presName="parent_text_4" presStyleLbl="revTx" presStyleIdx="3" presStyleCnt="5">
        <dgm:presLayoutVars>
          <dgm:chMax val="0"/>
          <dgm:chPref val="0"/>
          <dgm:bulletEnabled val="1"/>
        </dgm:presLayoutVars>
      </dgm:prSet>
      <dgm:spPr/>
      <dgm:t>
        <a:bodyPr/>
        <a:lstStyle/>
        <a:p>
          <a:endParaRPr lang="en-US"/>
        </a:p>
      </dgm:t>
    </dgm:pt>
    <dgm:pt modelId="{E011A89D-115E-9744-A304-0F04C41D97F9}" type="pres">
      <dgm:prSet presAssocID="{2B1F7F93-EF8B-D647-97A6-8B83A757EAF9}" presName="accent_4" presStyleLbl="alignNode1" presStyleIdx="7" presStyleCnt="9"/>
      <dgm:spPr/>
    </dgm:pt>
    <dgm:pt modelId="{A3439620-C224-3940-B47C-F2A184137204}" type="pres">
      <dgm:prSet presAssocID="{3E823910-E147-E24B-BAA7-8BECAF929CC2}" presName="image_4" presStyleCnt="0"/>
      <dgm:spPr/>
    </dgm:pt>
    <dgm:pt modelId="{2A38D708-9E0D-464F-A81C-4C89F7BE37EB}" type="pres">
      <dgm:prSet presAssocID="{3E823910-E147-E24B-BAA7-8BECAF929CC2}" presName="imageRepeatNode" presStyleLbl="fgImgPlace1" presStyleIdx="3" presStyleCnt="5"/>
      <dgm:spPr/>
      <dgm:t>
        <a:bodyPr/>
        <a:lstStyle/>
        <a:p>
          <a:endParaRPr lang="en-US"/>
        </a:p>
      </dgm:t>
    </dgm:pt>
    <dgm:pt modelId="{EE6AD9F0-969C-3243-9BB2-9E781CA2176B}" type="pres">
      <dgm:prSet presAssocID="{6606164B-AB96-6B47-B5B4-F8CD68A474BA}" presName="image_accent_5" presStyleCnt="0"/>
      <dgm:spPr/>
    </dgm:pt>
    <dgm:pt modelId="{D6F7D911-9EDD-0F4B-87CB-63A20A7EED95}" type="pres">
      <dgm:prSet presAssocID="{6606164B-AB96-6B47-B5B4-F8CD68A474BA}" presName="imageAccentRepeatNode" presStyleLbl="alignNode1" presStyleIdx="8" presStyleCnt="9"/>
      <dgm:spPr/>
    </dgm:pt>
    <dgm:pt modelId="{0451C175-E26D-2B4D-A223-11F8E20342C7}" type="pres">
      <dgm:prSet presAssocID="{6606164B-AB96-6B47-B5B4-F8CD68A474BA}" presName="parent_text_5" presStyleLbl="revTx" presStyleIdx="4" presStyleCnt="5">
        <dgm:presLayoutVars>
          <dgm:chMax val="0"/>
          <dgm:chPref val="0"/>
          <dgm:bulletEnabled val="1"/>
        </dgm:presLayoutVars>
      </dgm:prSet>
      <dgm:spPr/>
      <dgm:t>
        <a:bodyPr/>
        <a:lstStyle/>
        <a:p>
          <a:endParaRPr lang="en-US"/>
        </a:p>
      </dgm:t>
    </dgm:pt>
    <dgm:pt modelId="{69FC86E9-3279-1F49-854F-6ED7503D7B18}" type="pres">
      <dgm:prSet presAssocID="{58F87E65-94CC-0049-971F-B48A55B24668}" presName="image_5" presStyleCnt="0"/>
      <dgm:spPr/>
    </dgm:pt>
    <dgm:pt modelId="{BDCDF731-0B7F-B14E-8C3C-022D8AE46639}" type="pres">
      <dgm:prSet presAssocID="{58F87E65-94CC-0049-971F-B48A55B24668}" presName="imageRepeatNode" presStyleLbl="fgImgPlace1" presStyleIdx="4" presStyleCnt="5"/>
      <dgm:spPr/>
      <dgm:t>
        <a:bodyPr/>
        <a:lstStyle/>
        <a:p>
          <a:endParaRPr lang="en-US"/>
        </a:p>
      </dgm:t>
    </dgm:pt>
  </dgm:ptLst>
  <dgm:cxnLst>
    <dgm:cxn modelId="{20B5CADC-BA6A-B54D-88DF-7B07AD3764A0}" srcId="{B99F4709-BB59-D84F-861C-396D371B459F}" destId="{24873A4F-FFBD-064B-8B93-7139E56AC2D7}" srcOrd="1" destOrd="0" parTransId="{904D5A5B-C2A1-B643-A70E-BABE2710AF19}" sibTransId="{2BD3A6B3-CEB6-E04A-BDE7-9EDA6EC2E8F8}"/>
    <dgm:cxn modelId="{C106ED40-F610-774F-95A1-522182CA1C67}" type="presOf" srcId="{3E823910-E147-E24B-BAA7-8BECAF929CC2}" destId="{2A38D708-9E0D-464F-A81C-4C89F7BE37EB}" srcOrd="0" destOrd="0" presId="urn:microsoft.com/office/officeart/2008/layout/BubblePictureList"/>
    <dgm:cxn modelId="{559784B9-E47C-5542-97C3-4E6C71932864}" type="presOf" srcId="{6606164B-AB96-6B47-B5B4-F8CD68A474BA}" destId="{0451C175-E26D-2B4D-A223-11F8E20342C7}" srcOrd="0" destOrd="0" presId="urn:microsoft.com/office/officeart/2008/layout/BubblePictureList"/>
    <dgm:cxn modelId="{7C05A1F0-307C-5642-9A97-971A78EB1DA7}" type="presOf" srcId="{2B1F7F93-EF8B-D647-97A6-8B83A757EAF9}" destId="{4E9532E3-9D8F-F845-9061-F1709934C0C8}" srcOrd="0" destOrd="0" presId="urn:microsoft.com/office/officeart/2008/layout/BubblePictureList"/>
    <dgm:cxn modelId="{3425C1AF-A01E-5A44-AB8D-19A22B1D4851}" srcId="{B99F4709-BB59-D84F-861C-396D371B459F}" destId="{6606164B-AB96-6B47-B5B4-F8CD68A474BA}" srcOrd="4" destOrd="0" parTransId="{810718DB-283F-874C-BD04-2A636190D4BF}" sibTransId="{58F87E65-94CC-0049-971F-B48A55B24668}"/>
    <dgm:cxn modelId="{87E638F9-75B0-CB41-A120-4D7F0C3293CA}" type="presOf" srcId="{2BD3A6B3-CEB6-E04A-BDE7-9EDA6EC2E8F8}" destId="{790CB339-E220-0F47-A32A-5DEF26BA146B}" srcOrd="0" destOrd="0" presId="urn:microsoft.com/office/officeart/2008/layout/BubblePictureList"/>
    <dgm:cxn modelId="{18F01F90-3101-A348-AF2C-4BCBD0C3C7C9}" type="presOf" srcId="{39ECB64F-2B5E-0045-84C5-28C15EACC044}" destId="{8A582D70-4F2B-6143-AE00-C691E8B3F532}" srcOrd="0" destOrd="0" presId="urn:microsoft.com/office/officeart/2008/layout/BubblePictureList"/>
    <dgm:cxn modelId="{C5BB96CD-61F9-F141-83EF-FBEE26D5B968}" srcId="{B99F4709-BB59-D84F-861C-396D371B459F}" destId="{100C5A7D-811A-AA44-962B-B2E6FB1AEF1A}" srcOrd="0" destOrd="0" parTransId="{0338B200-A795-9842-AC95-60ADA96D0A9A}" sibTransId="{57CDE1DE-6CCE-2E42-BCAE-4D697ECC8E8E}"/>
    <dgm:cxn modelId="{CA87EBB5-4738-F14F-83C0-D4B69A2108DE}" type="presOf" srcId="{58F87E65-94CC-0049-971F-B48A55B24668}" destId="{BDCDF731-0B7F-B14E-8C3C-022D8AE46639}" srcOrd="0" destOrd="0" presId="urn:microsoft.com/office/officeart/2008/layout/BubblePictureList"/>
    <dgm:cxn modelId="{DE3BBF93-8F44-874B-BE2C-829A7655EC45}" type="presOf" srcId="{100C5A7D-811A-AA44-962B-B2E6FB1AEF1A}" destId="{A2FEA9C3-40C4-184A-8640-9D2ED1FDDACB}" srcOrd="0" destOrd="0" presId="urn:microsoft.com/office/officeart/2008/layout/BubblePictureList"/>
    <dgm:cxn modelId="{DCACDE53-656F-2947-A311-5D9D5548990B}" srcId="{B99F4709-BB59-D84F-861C-396D371B459F}" destId="{2B1F7F93-EF8B-D647-97A6-8B83A757EAF9}" srcOrd="3" destOrd="0" parTransId="{85E53B97-4797-CC4D-B332-4026BE4DCB83}" sibTransId="{3E823910-E147-E24B-BAA7-8BECAF929CC2}"/>
    <dgm:cxn modelId="{5CB653B2-3577-8A42-8630-486C11CBE59B}" type="presOf" srcId="{24873A4F-FFBD-064B-8B93-7139E56AC2D7}" destId="{0A277B13-7B20-CC4C-B091-34DE7EE758A0}" srcOrd="0" destOrd="0" presId="urn:microsoft.com/office/officeart/2008/layout/BubblePictureList"/>
    <dgm:cxn modelId="{D9C29B5E-D2CD-5E47-9401-456234519B05}" type="presOf" srcId="{B99F4709-BB59-D84F-861C-396D371B459F}" destId="{1BE64C6C-38DF-484C-B0BB-FD131464CC5A}" srcOrd="0" destOrd="0" presId="urn:microsoft.com/office/officeart/2008/layout/BubblePictureList"/>
    <dgm:cxn modelId="{91BC1698-4B0C-0946-A426-A50181586F5A}" type="presOf" srcId="{57CDE1DE-6CCE-2E42-BCAE-4D697ECC8E8E}" destId="{6F1F8995-B60A-3248-92D6-55EE9A6E783C}" srcOrd="0" destOrd="0" presId="urn:microsoft.com/office/officeart/2008/layout/BubblePictureList"/>
    <dgm:cxn modelId="{45FF352D-0E19-824D-803B-D7E87D2209FF}" srcId="{B99F4709-BB59-D84F-861C-396D371B459F}" destId="{53B80F93-96B4-204E-9AF6-7BB5A976B7AD}" srcOrd="2" destOrd="0" parTransId="{B231DF0F-31F6-124E-ABA0-F32280E7258D}" sibTransId="{39ECB64F-2B5E-0045-84C5-28C15EACC044}"/>
    <dgm:cxn modelId="{2B8E4BAB-7AD9-1B4E-98B4-6FF38EFA34EE}" type="presOf" srcId="{53B80F93-96B4-204E-9AF6-7BB5A976B7AD}" destId="{93B816F9-1606-5047-A167-5ABF9877165E}" srcOrd="0" destOrd="0" presId="urn:microsoft.com/office/officeart/2008/layout/BubblePictureList"/>
    <dgm:cxn modelId="{31361462-C08C-F544-BAA6-570BA96AA2B1}" type="presParOf" srcId="{1BE64C6C-38DF-484C-B0BB-FD131464CC5A}" destId="{A2FEA9C3-40C4-184A-8640-9D2ED1FDDACB}" srcOrd="0" destOrd="0" presId="urn:microsoft.com/office/officeart/2008/layout/BubblePictureList"/>
    <dgm:cxn modelId="{B54A2FB9-F800-9F46-9C50-EB262E4A3EA4}" type="presParOf" srcId="{1BE64C6C-38DF-484C-B0BB-FD131464CC5A}" destId="{A3FEC7E4-870D-A440-A3BD-EF2A249C9EAC}" srcOrd="1" destOrd="0" presId="urn:microsoft.com/office/officeart/2008/layout/BubblePictureList"/>
    <dgm:cxn modelId="{4EE51EEB-4E26-1C48-82AC-25D534C4541C}" type="presParOf" srcId="{A3FEC7E4-870D-A440-A3BD-EF2A249C9EAC}" destId="{806EF886-3ADB-3D4F-8674-A3DD4FEC0C32}" srcOrd="0" destOrd="0" presId="urn:microsoft.com/office/officeart/2008/layout/BubblePictureList"/>
    <dgm:cxn modelId="{271A1185-B790-A44C-8013-959DBD0FA136}" type="presParOf" srcId="{1BE64C6C-38DF-484C-B0BB-FD131464CC5A}" destId="{2B6CE23B-3713-C84E-808B-6A3161933A77}" srcOrd="2" destOrd="0" presId="urn:microsoft.com/office/officeart/2008/layout/BubblePictureList"/>
    <dgm:cxn modelId="{2BFD0AF8-7542-B647-8855-DF786D7FD5E2}" type="presParOf" srcId="{1BE64C6C-38DF-484C-B0BB-FD131464CC5A}" destId="{912749F2-4A20-474D-9B5E-6A5E1AE82C09}" srcOrd="3" destOrd="0" presId="urn:microsoft.com/office/officeart/2008/layout/BubblePictureList"/>
    <dgm:cxn modelId="{B9912541-F5C2-5C4D-83FE-20DBBC6FC7F6}" type="presParOf" srcId="{912749F2-4A20-474D-9B5E-6A5E1AE82C09}" destId="{6F1F8995-B60A-3248-92D6-55EE9A6E783C}" srcOrd="0" destOrd="0" presId="urn:microsoft.com/office/officeart/2008/layout/BubblePictureList"/>
    <dgm:cxn modelId="{CF8C8DD0-800B-9041-BA48-4F6D7FB347D3}" type="presParOf" srcId="{1BE64C6C-38DF-484C-B0BB-FD131464CC5A}" destId="{0A277B13-7B20-CC4C-B091-34DE7EE758A0}" srcOrd="4" destOrd="0" presId="urn:microsoft.com/office/officeart/2008/layout/BubblePictureList"/>
    <dgm:cxn modelId="{96308572-1FC0-6741-904A-B696996C3E1E}" type="presParOf" srcId="{1BE64C6C-38DF-484C-B0BB-FD131464CC5A}" destId="{6CBFAD67-B3DD-CA42-9EA3-A560316FDE3E}" srcOrd="5" destOrd="0" presId="urn:microsoft.com/office/officeart/2008/layout/BubblePictureList"/>
    <dgm:cxn modelId="{DF945AD2-1C2C-9C45-B650-F1C7DCFA664E}" type="presParOf" srcId="{6CBFAD67-B3DD-CA42-9EA3-A560316FDE3E}" destId="{3F0E59BD-70A7-684E-A6C5-F8A04B69B353}" srcOrd="0" destOrd="0" presId="urn:microsoft.com/office/officeart/2008/layout/BubblePictureList"/>
    <dgm:cxn modelId="{BC6ECBFC-681F-1649-9F6F-559B722640EF}" type="presParOf" srcId="{1BE64C6C-38DF-484C-B0BB-FD131464CC5A}" destId="{F39D35F7-009F-204C-8624-0873FA91B075}" srcOrd="6" destOrd="0" presId="urn:microsoft.com/office/officeart/2008/layout/BubblePictureList"/>
    <dgm:cxn modelId="{3617ADC1-F506-4F47-8163-8255DC1C1374}" type="presParOf" srcId="{F39D35F7-009F-204C-8624-0873FA91B075}" destId="{790CB339-E220-0F47-A32A-5DEF26BA146B}" srcOrd="0" destOrd="0" presId="urn:microsoft.com/office/officeart/2008/layout/BubblePictureList"/>
    <dgm:cxn modelId="{59C85CD8-F185-AE43-AA28-E02022F72D72}" type="presParOf" srcId="{1BE64C6C-38DF-484C-B0BB-FD131464CC5A}" destId="{51022066-7079-EE49-A8B0-8A006986155A}" srcOrd="7" destOrd="0" presId="urn:microsoft.com/office/officeart/2008/layout/BubblePictureList"/>
    <dgm:cxn modelId="{23C4CC16-C854-C149-A18F-4CF1ABE56E6C}" type="presParOf" srcId="{51022066-7079-EE49-A8B0-8A006986155A}" destId="{38BC9AF8-B64D-F14D-9339-3271EF360BA5}" srcOrd="0" destOrd="0" presId="urn:microsoft.com/office/officeart/2008/layout/BubblePictureList"/>
    <dgm:cxn modelId="{5308A91D-F168-F041-B896-BE437A153AC7}" type="presParOf" srcId="{1BE64C6C-38DF-484C-B0BB-FD131464CC5A}" destId="{93B816F9-1606-5047-A167-5ABF9877165E}" srcOrd="8" destOrd="0" presId="urn:microsoft.com/office/officeart/2008/layout/BubblePictureList"/>
    <dgm:cxn modelId="{38D937E4-36D4-B84F-841A-FA4774E35EEE}" type="presParOf" srcId="{1BE64C6C-38DF-484C-B0BB-FD131464CC5A}" destId="{84CA973A-AB48-C548-A3D1-588FC66037A6}" srcOrd="9" destOrd="0" presId="urn:microsoft.com/office/officeart/2008/layout/BubblePictureList"/>
    <dgm:cxn modelId="{CCC3953D-04D6-1945-A5FA-E70A76A49BB3}" type="presParOf" srcId="{1BE64C6C-38DF-484C-B0BB-FD131464CC5A}" destId="{3CAD3FD2-2BD0-F249-BDE6-EE7F95FB147E}" srcOrd="10" destOrd="0" presId="urn:microsoft.com/office/officeart/2008/layout/BubblePictureList"/>
    <dgm:cxn modelId="{AE7F2DE8-111F-364C-8315-6B78144CE361}" type="presParOf" srcId="{1BE64C6C-38DF-484C-B0BB-FD131464CC5A}" destId="{A303B32F-D64B-FD42-ADDF-DF4F175DB946}" srcOrd="11" destOrd="0" presId="urn:microsoft.com/office/officeart/2008/layout/BubblePictureList"/>
    <dgm:cxn modelId="{CD7E151F-6AB3-9A45-9B71-9E8352C7079A}" type="presParOf" srcId="{A303B32F-D64B-FD42-ADDF-DF4F175DB946}" destId="{8A582D70-4F2B-6143-AE00-C691E8B3F532}" srcOrd="0" destOrd="0" presId="urn:microsoft.com/office/officeart/2008/layout/BubblePictureList"/>
    <dgm:cxn modelId="{3B979633-7D30-0F4A-8668-4B03CCD07B40}" type="presParOf" srcId="{1BE64C6C-38DF-484C-B0BB-FD131464CC5A}" destId="{7B16A258-944A-6446-9776-1AD45541E282}" srcOrd="12" destOrd="0" presId="urn:microsoft.com/office/officeart/2008/layout/BubblePictureList"/>
    <dgm:cxn modelId="{D8784FDD-8372-B14D-BFA5-5A371426C06E}" type="presParOf" srcId="{7B16A258-944A-6446-9776-1AD45541E282}" destId="{EACF6870-0185-E545-B33E-FD1B6934E076}" srcOrd="0" destOrd="0" presId="urn:microsoft.com/office/officeart/2008/layout/BubblePictureList"/>
    <dgm:cxn modelId="{79681063-75C2-3144-A9D9-7D7C777EB64A}" type="presParOf" srcId="{1BE64C6C-38DF-484C-B0BB-FD131464CC5A}" destId="{4E9532E3-9D8F-F845-9061-F1709934C0C8}" srcOrd="13" destOrd="0" presId="urn:microsoft.com/office/officeart/2008/layout/BubblePictureList"/>
    <dgm:cxn modelId="{94AA7C7F-6681-6B48-AEF4-2386AFBA2C79}" type="presParOf" srcId="{1BE64C6C-38DF-484C-B0BB-FD131464CC5A}" destId="{E011A89D-115E-9744-A304-0F04C41D97F9}" srcOrd="14" destOrd="0" presId="urn:microsoft.com/office/officeart/2008/layout/BubblePictureList"/>
    <dgm:cxn modelId="{21141404-08A1-D74B-A99D-32E2C8996227}" type="presParOf" srcId="{1BE64C6C-38DF-484C-B0BB-FD131464CC5A}" destId="{A3439620-C224-3940-B47C-F2A184137204}" srcOrd="15" destOrd="0" presId="urn:microsoft.com/office/officeart/2008/layout/BubblePictureList"/>
    <dgm:cxn modelId="{7D124FF0-EB62-444F-8005-18DD64B27434}" type="presParOf" srcId="{A3439620-C224-3940-B47C-F2A184137204}" destId="{2A38D708-9E0D-464F-A81C-4C89F7BE37EB}" srcOrd="0" destOrd="0" presId="urn:microsoft.com/office/officeart/2008/layout/BubblePictureList"/>
    <dgm:cxn modelId="{C0ADE079-8679-2743-8EF8-8C596A1F36CE}" type="presParOf" srcId="{1BE64C6C-38DF-484C-B0BB-FD131464CC5A}" destId="{EE6AD9F0-969C-3243-9BB2-9E781CA2176B}" srcOrd="16" destOrd="0" presId="urn:microsoft.com/office/officeart/2008/layout/BubblePictureList"/>
    <dgm:cxn modelId="{A6876D25-0829-7445-9509-6D38C0238D50}" type="presParOf" srcId="{EE6AD9F0-969C-3243-9BB2-9E781CA2176B}" destId="{D6F7D911-9EDD-0F4B-87CB-63A20A7EED95}" srcOrd="0" destOrd="0" presId="urn:microsoft.com/office/officeart/2008/layout/BubblePictureList"/>
    <dgm:cxn modelId="{EEDFE5B5-A1D3-6149-9854-C02CE0CA9486}" type="presParOf" srcId="{1BE64C6C-38DF-484C-B0BB-FD131464CC5A}" destId="{0451C175-E26D-2B4D-A223-11F8E20342C7}" srcOrd="17" destOrd="0" presId="urn:microsoft.com/office/officeart/2008/layout/BubblePictureList"/>
    <dgm:cxn modelId="{92AD2493-6CF7-7D47-91F9-645378D7372F}" type="presParOf" srcId="{1BE64C6C-38DF-484C-B0BB-FD131464CC5A}" destId="{69FC86E9-3279-1F49-854F-6ED7503D7B18}" srcOrd="18" destOrd="0" presId="urn:microsoft.com/office/officeart/2008/layout/BubblePictureList"/>
    <dgm:cxn modelId="{A33DC952-CB29-F147-8D0C-BCD08E582D37}" type="presParOf" srcId="{69FC86E9-3279-1F49-854F-6ED7503D7B18}" destId="{BDCDF731-0B7F-B14E-8C3C-022D8AE46639}"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EF886-3ADB-3D4F-8674-A3DD4FEC0C32}">
      <dsp:nvSpPr>
        <dsp:cNvPr id="0" name=""/>
        <dsp:cNvSpPr/>
      </dsp:nvSpPr>
      <dsp:spPr>
        <a:xfrm>
          <a:off x="1402643" y="3432918"/>
          <a:ext cx="1418376" cy="141845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B6CE23B-3713-C84E-808B-6A3161933A77}">
      <dsp:nvSpPr>
        <dsp:cNvPr id="0" name=""/>
        <dsp:cNvSpPr/>
      </dsp:nvSpPr>
      <dsp:spPr>
        <a:xfrm>
          <a:off x="2307281" y="2388547"/>
          <a:ext cx="421156" cy="421039"/>
        </a:xfrm>
        <a:prstGeom prst="donut">
          <a:avLst>
            <a:gd name="adj" fmla="val 746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6F1F8995-B60A-3248-92D6-55EE9A6E783C}">
      <dsp:nvSpPr>
        <dsp:cNvPr id="0" name=""/>
        <dsp:cNvSpPr/>
      </dsp:nvSpPr>
      <dsp:spPr>
        <a:xfrm>
          <a:off x="1457103" y="3487505"/>
          <a:ext cx="1309456" cy="13092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3F0E59BD-70A7-684E-A6C5-F8A04B69B353}">
      <dsp:nvSpPr>
        <dsp:cNvPr id="0" name=""/>
        <dsp:cNvSpPr/>
      </dsp:nvSpPr>
      <dsp:spPr>
        <a:xfrm>
          <a:off x="2923888" y="3701035"/>
          <a:ext cx="741864" cy="74213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790CB339-E220-0F47-A32A-5DEF26BA146B}">
      <dsp:nvSpPr>
        <dsp:cNvPr id="0" name=""/>
        <dsp:cNvSpPr/>
      </dsp:nvSpPr>
      <dsp:spPr>
        <a:xfrm>
          <a:off x="2967456" y="3744785"/>
          <a:ext cx="654728" cy="6546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38BC9AF8-B64D-F14D-9339-3271EF360BA5}">
      <dsp:nvSpPr>
        <dsp:cNvPr id="0" name=""/>
        <dsp:cNvSpPr/>
      </dsp:nvSpPr>
      <dsp:spPr>
        <a:xfrm>
          <a:off x="2633435" y="2653854"/>
          <a:ext cx="951836" cy="95165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84CA973A-AB48-C548-A3D1-588FC66037A6}">
      <dsp:nvSpPr>
        <dsp:cNvPr id="0" name=""/>
        <dsp:cNvSpPr/>
      </dsp:nvSpPr>
      <dsp:spPr>
        <a:xfrm>
          <a:off x="3791009" y="915509"/>
          <a:ext cx="311631" cy="311866"/>
        </a:xfrm>
        <a:prstGeom prst="donut">
          <a:avLst>
            <a:gd name="adj" fmla="val 746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3CAD3FD2-2BD0-F249-BDE6-EE7F95FB147E}">
      <dsp:nvSpPr>
        <dsp:cNvPr id="0" name=""/>
        <dsp:cNvSpPr/>
      </dsp:nvSpPr>
      <dsp:spPr>
        <a:xfrm>
          <a:off x="4258759" y="837643"/>
          <a:ext cx="156118" cy="155732"/>
        </a:xfrm>
        <a:prstGeom prst="donut">
          <a:avLst>
            <a:gd name="adj" fmla="val 746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8A582D70-4F2B-6143-AE00-C691E8B3F532}">
      <dsp:nvSpPr>
        <dsp:cNvPr id="0" name=""/>
        <dsp:cNvSpPr/>
      </dsp:nvSpPr>
      <dsp:spPr>
        <a:xfrm>
          <a:off x="2683659" y="2719376"/>
          <a:ext cx="851388" cy="8509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EACF6870-0185-E545-B33E-FD1B6934E076}">
      <dsp:nvSpPr>
        <dsp:cNvPr id="0" name=""/>
        <dsp:cNvSpPr/>
      </dsp:nvSpPr>
      <dsp:spPr>
        <a:xfrm>
          <a:off x="2739934" y="1807359"/>
          <a:ext cx="667435" cy="66708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011A89D-115E-9744-A304-0F04C41D97F9}">
      <dsp:nvSpPr>
        <dsp:cNvPr id="0" name=""/>
        <dsp:cNvSpPr/>
      </dsp:nvSpPr>
      <dsp:spPr>
        <a:xfrm>
          <a:off x="3712950" y="4422703"/>
          <a:ext cx="233572" cy="234000"/>
        </a:xfrm>
        <a:prstGeom prst="donut">
          <a:avLst>
            <a:gd name="adj" fmla="val 746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A38D708-9E0D-464F-A81C-4C89F7BE37EB}">
      <dsp:nvSpPr>
        <dsp:cNvPr id="0" name=""/>
        <dsp:cNvSpPr/>
      </dsp:nvSpPr>
      <dsp:spPr>
        <a:xfrm>
          <a:off x="2779267" y="1846292"/>
          <a:ext cx="588771" cy="5888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6F7D911-9EDD-0F4B-87CB-63A20A7EED95}">
      <dsp:nvSpPr>
        <dsp:cNvPr id="0" name=""/>
        <dsp:cNvSpPr/>
      </dsp:nvSpPr>
      <dsp:spPr>
        <a:xfrm>
          <a:off x="3207684" y="1183626"/>
          <a:ext cx="618421" cy="618515"/>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BDCDF731-0B7F-B14E-8C3C-022D8AE46639}">
      <dsp:nvSpPr>
        <dsp:cNvPr id="0" name=""/>
        <dsp:cNvSpPr/>
      </dsp:nvSpPr>
      <dsp:spPr>
        <a:xfrm>
          <a:off x="3243990" y="1220151"/>
          <a:ext cx="545808" cy="5454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A2FEA9C3-40C4-184A-8640-9D2ED1FDDACB}">
      <dsp:nvSpPr>
        <dsp:cNvPr id="0" name=""/>
        <dsp:cNvSpPr/>
      </dsp:nvSpPr>
      <dsp:spPr>
        <a:xfrm>
          <a:off x="0" y="2704026"/>
          <a:ext cx="2104570" cy="66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 numCol="1" spcCol="1270" anchor="b" anchorCtr="0">
          <a:noAutofit/>
        </a:bodyPr>
        <a:lstStyle/>
        <a:p>
          <a:pPr lvl="0" algn="r" defTabSz="755650">
            <a:lnSpc>
              <a:spcPct val="90000"/>
            </a:lnSpc>
            <a:spcBef>
              <a:spcPct val="0"/>
            </a:spcBef>
            <a:spcAft>
              <a:spcPct val="35000"/>
            </a:spcAft>
          </a:pPr>
          <a:r>
            <a:rPr lang="en-US" sz="1700" kern="1200" dirty="0" smtClean="0"/>
            <a:t>Project Group</a:t>
          </a:r>
          <a:endParaRPr lang="en-US" sz="1700" kern="1200" dirty="0"/>
        </a:p>
      </dsp:txBody>
      <dsp:txXfrm>
        <a:off x="0" y="2704026"/>
        <a:ext cx="2104570" cy="662264"/>
      </dsp:txXfrm>
    </dsp:sp>
    <dsp:sp modelId="{0A277B13-7B20-CC4C-B091-34DE7EE758A0}">
      <dsp:nvSpPr>
        <dsp:cNvPr id="0" name=""/>
        <dsp:cNvSpPr/>
      </dsp:nvSpPr>
      <dsp:spPr>
        <a:xfrm>
          <a:off x="3818844" y="3744785"/>
          <a:ext cx="2104570" cy="65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smtClean="0"/>
            <a:t>Trustees</a:t>
          </a:r>
          <a:endParaRPr lang="en-US" sz="1700" kern="1200" dirty="0"/>
        </a:p>
      </dsp:txBody>
      <dsp:txXfrm>
        <a:off x="3818844" y="3744785"/>
        <a:ext cx="2104570" cy="654638"/>
      </dsp:txXfrm>
    </dsp:sp>
    <dsp:sp modelId="{93B816F9-1606-5047-A167-5ABF9877165E}">
      <dsp:nvSpPr>
        <dsp:cNvPr id="0" name=""/>
        <dsp:cNvSpPr/>
      </dsp:nvSpPr>
      <dsp:spPr>
        <a:xfrm>
          <a:off x="3740785" y="2704026"/>
          <a:ext cx="2104570" cy="85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smtClean="0"/>
            <a:t>The public </a:t>
          </a:r>
          <a:endParaRPr lang="en-US" sz="1700" kern="1200" dirty="0" smtClean="0"/>
        </a:p>
        <a:p>
          <a:pPr lvl="0" algn="l" defTabSz="755650">
            <a:lnSpc>
              <a:spcPct val="90000"/>
            </a:lnSpc>
            <a:spcBef>
              <a:spcPct val="0"/>
            </a:spcBef>
            <a:spcAft>
              <a:spcPct val="35000"/>
            </a:spcAft>
          </a:pPr>
          <a:r>
            <a:rPr lang="en-US" sz="1700" kern="1200" dirty="0" smtClean="0"/>
            <a:t>(</a:t>
          </a:r>
          <a:r>
            <a:rPr lang="en-US" sz="1700" kern="1200" dirty="0" smtClean="0"/>
            <a:t>parents, press, professionals</a:t>
          </a:r>
          <a:r>
            <a:rPr lang="is-IS" sz="1700" kern="1200" dirty="0" smtClean="0"/>
            <a:t>…</a:t>
          </a:r>
          <a:r>
            <a:rPr lang="en-US" sz="1700" kern="1200" dirty="0" smtClean="0"/>
            <a:t>)</a:t>
          </a:r>
          <a:endParaRPr lang="en-US" sz="1700" kern="1200" dirty="0"/>
        </a:p>
      </dsp:txBody>
      <dsp:txXfrm>
        <a:off x="3740785" y="2704026"/>
        <a:ext cx="2104570" cy="850909"/>
      </dsp:txXfrm>
    </dsp:sp>
    <dsp:sp modelId="{4E9532E3-9D8F-F845-9061-F1709934C0C8}">
      <dsp:nvSpPr>
        <dsp:cNvPr id="0" name=""/>
        <dsp:cNvSpPr/>
      </dsp:nvSpPr>
      <dsp:spPr>
        <a:xfrm>
          <a:off x="3556832" y="1846292"/>
          <a:ext cx="2104570" cy="58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smtClean="0"/>
            <a:t>Blog Contributors</a:t>
          </a:r>
          <a:endParaRPr lang="en-US" sz="1700" kern="1200" dirty="0"/>
        </a:p>
      </dsp:txBody>
      <dsp:txXfrm>
        <a:off x="3556832" y="1846292"/>
        <a:ext cx="2104570" cy="588813"/>
      </dsp:txXfrm>
    </dsp:sp>
    <dsp:sp modelId="{0451C175-E26D-2B4D-A223-11F8E20342C7}">
      <dsp:nvSpPr>
        <dsp:cNvPr id="0" name=""/>
        <dsp:cNvSpPr/>
      </dsp:nvSpPr>
      <dsp:spPr>
        <a:xfrm>
          <a:off x="3946522" y="1220151"/>
          <a:ext cx="2104570" cy="54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smtClean="0"/>
            <a:t>Partners (Full Fact)</a:t>
          </a:r>
          <a:endParaRPr lang="en-US" sz="1700" kern="1200" dirty="0"/>
        </a:p>
      </dsp:txBody>
      <dsp:txXfrm>
        <a:off x="3946522" y="1220151"/>
        <a:ext cx="2104570" cy="54546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B61B1-B5C9-8A4C-AD9B-E9CD501A7005}" type="datetimeFigureOut">
              <a:rPr lang="en-US" smtClean="0"/>
              <a:t>13/03/16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66824-DBCA-AF44-9F50-21CF085A5FE4}" type="slidenum">
              <a:rPr lang="en-US" smtClean="0"/>
              <a:t>‹#›</a:t>
            </a:fld>
            <a:endParaRPr lang="en-US"/>
          </a:p>
        </p:txBody>
      </p:sp>
    </p:spTree>
    <p:extLst>
      <p:ext uri="{BB962C8B-B14F-4D97-AF65-F5344CB8AC3E}">
        <p14:creationId xmlns:p14="http://schemas.microsoft.com/office/powerpoint/2010/main" val="3577248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a:t>
            </a:fld>
            <a:endParaRPr lang="en-US"/>
          </a:p>
        </p:txBody>
      </p:sp>
    </p:spTree>
    <p:extLst>
      <p:ext uri="{BB962C8B-B14F-4D97-AF65-F5344CB8AC3E}">
        <p14:creationId xmlns:p14="http://schemas.microsoft.com/office/powerpoint/2010/main" val="286527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10</a:t>
            </a:fld>
            <a:endParaRPr lang="en-US"/>
          </a:p>
        </p:txBody>
      </p:sp>
    </p:spTree>
    <p:extLst>
      <p:ext uri="{BB962C8B-B14F-4D97-AF65-F5344CB8AC3E}">
        <p14:creationId xmlns:p14="http://schemas.microsoft.com/office/powerpoint/2010/main" val="32597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11</a:t>
            </a:fld>
            <a:endParaRPr lang="en-US"/>
          </a:p>
        </p:txBody>
      </p:sp>
    </p:spTree>
    <p:extLst>
      <p:ext uri="{BB962C8B-B14F-4D97-AF65-F5344CB8AC3E}">
        <p14:creationId xmlns:p14="http://schemas.microsoft.com/office/powerpoint/2010/main" val="41913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12</a:t>
            </a:fld>
            <a:endParaRPr lang="en-US"/>
          </a:p>
        </p:txBody>
      </p:sp>
    </p:spTree>
    <p:extLst>
      <p:ext uri="{BB962C8B-B14F-4D97-AF65-F5344CB8AC3E}">
        <p14:creationId xmlns:p14="http://schemas.microsoft.com/office/powerpoint/2010/main" val="1936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13</a:t>
            </a:fld>
            <a:endParaRPr lang="en-US"/>
          </a:p>
        </p:txBody>
      </p:sp>
    </p:spTree>
    <p:extLst>
      <p:ext uri="{BB962C8B-B14F-4D97-AF65-F5344CB8AC3E}">
        <p14:creationId xmlns:p14="http://schemas.microsoft.com/office/powerpoint/2010/main" val="152425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14</a:t>
            </a:fld>
            <a:endParaRPr lang="en-US"/>
          </a:p>
        </p:txBody>
      </p:sp>
    </p:spTree>
    <p:extLst>
      <p:ext uri="{BB962C8B-B14F-4D97-AF65-F5344CB8AC3E}">
        <p14:creationId xmlns:p14="http://schemas.microsoft.com/office/powerpoint/2010/main" val="361784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15</a:t>
            </a:fld>
            <a:endParaRPr lang="en-US"/>
          </a:p>
        </p:txBody>
      </p:sp>
    </p:spTree>
    <p:extLst>
      <p:ext uri="{BB962C8B-B14F-4D97-AF65-F5344CB8AC3E}">
        <p14:creationId xmlns:p14="http://schemas.microsoft.com/office/powerpoint/2010/main" val="198151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16</a:t>
            </a:fld>
            <a:endParaRPr lang="en-US"/>
          </a:p>
        </p:txBody>
      </p:sp>
    </p:spTree>
    <p:extLst>
      <p:ext uri="{BB962C8B-B14F-4D97-AF65-F5344CB8AC3E}">
        <p14:creationId xmlns:p14="http://schemas.microsoft.com/office/powerpoint/2010/main" val="132834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17</a:t>
            </a:fld>
            <a:endParaRPr lang="en-US"/>
          </a:p>
        </p:txBody>
      </p:sp>
    </p:spTree>
    <p:extLst>
      <p:ext uri="{BB962C8B-B14F-4D97-AF65-F5344CB8AC3E}">
        <p14:creationId xmlns:p14="http://schemas.microsoft.com/office/powerpoint/2010/main" val="4068180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18</a:t>
            </a:fld>
            <a:endParaRPr lang="en-US"/>
          </a:p>
        </p:txBody>
      </p:sp>
    </p:spTree>
    <p:extLst>
      <p:ext uri="{BB962C8B-B14F-4D97-AF65-F5344CB8AC3E}">
        <p14:creationId xmlns:p14="http://schemas.microsoft.com/office/powerpoint/2010/main" val="79623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19</a:t>
            </a:fld>
            <a:endParaRPr lang="en-US"/>
          </a:p>
        </p:txBody>
      </p:sp>
    </p:spTree>
    <p:extLst>
      <p:ext uri="{BB962C8B-B14F-4D97-AF65-F5344CB8AC3E}">
        <p14:creationId xmlns:p14="http://schemas.microsoft.com/office/powerpoint/2010/main" val="27298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2</a:t>
            </a:fld>
            <a:endParaRPr lang="en-US"/>
          </a:p>
        </p:txBody>
      </p:sp>
    </p:spTree>
    <p:extLst>
      <p:ext uri="{BB962C8B-B14F-4D97-AF65-F5344CB8AC3E}">
        <p14:creationId xmlns:p14="http://schemas.microsoft.com/office/powerpoint/2010/main" val="3856982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20</a:t>
            </a:fld>
            <a:endParaRPr lang="en-US"/>
          </a:p>
        </p:txBody>
      </p:sp>
    </p:spTree>
    <p:extLst>
      <p:ext uri="{BB962C8B-B14F-4D97-AF65-F5344CB8AC3E}">
        <p14:creationId xmlns:p14="http://schemas.microsoft.com/office/powerpoint/2010/main" val="272982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21</a:t>
            </a:fld>
            <a:endParaRPr lang="en-US"/>
          </a:p>
        </p:txBody>
      </p:sp>
    </p:spTree>
    <p:extLst>
      <p:ext uri="{BB962C8B-B14F-4D97-AF65-F5344CB8AC3E}">
        <p14:creationId xmlns:p14="http://schemas.microsoft.com/office/powerpoint/2010/main" val="128240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22</a:t>
            </a:fld>
            <a:endParaRPr lang="en-US"/>
          </a:p>
        </p:txBody>
      </p:sp>
    </p:spTree>
    <p:extLst>
      <p:ext uri="{BB962C8B-B14F-4D97-AF65-F5344CB8AC3E}">
        <p14:creationId xmlns:p14="http://schemas.microsoft.com/office/powerpoint/2010/main" val="1282406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23</a:t>
            </a:fld>
            <a:endParaRPr lang="en-US"/>
          </a:p>
        </p:txBody>
      </p:sp>
    </p:spTree>
    <p:extLst>
      <p:ext uri="{BB962C8B-B14F-4D97-AF65-F5344CB8AC3E}">
        <p14:creationId xmlns:p14="http://schemas.microsoft.com/office/powerpoint/2010/main" val="290154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3</a:t>
            </a:fld>
            <a:endParaRPr lang="en-US"/>
          </a:p>
        </p:txBody>
      </p:sp>
    </p:spTree>
    <p:extLst>
      <p:ext uri="{BB962C8B-B14F-4D97-AF65-F5344CB8AC3E}">
        <p14:creationId xmlns:p14="http://schemas.microsoft.com/office/powerpoint/2010/main" val="283336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4</a:t>
            </a:fld>
            <a:endParaRPr lang="en-US"/>
          </a:p>
        </p:txBody>
      </p:sp>
    </p:spTree>
    <p:extLst>
      <p:ext uri="{BB962C8B-B14F-4D97-AF65-F5344CB8AC3E}">
        <p14:creationId xmlns:p14="http://schemas.microsoft.com/office/powerpoint/2010/main" val="282072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5</a:t>
            </a:fld>
            <a:endParaRPr lang="en-US"/>
          </a:p>
        </p:txBody>
      </p:sp>
    </p:spTree>
    <p:extLst>
      <p:ext uri="{BB962C8B-B14F-4D97-AF65-F5344CB8AC3E}">
        <p14:creationId xmlns:p14="http://schemas.microsoft.com/office/powerpoint/2010/main" val="163648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6</a:t>
            </a:fld>
            <a:endParaRPr lang="en-US"/>
          </a:p>
        </p:txBody>
      </p:sp>
    </p:spTree>
    <p:extLst>
      <p:ext uri="{BB962C8B-B14F-4D97-AF65-F5344CB8AC3E}">
        <p14:creationId xmlns:p14="http://schemas.microsoft.com/office/powerpoint/2010/main" val="248944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7</a:t>
            </a:fld>
            <a:endParaRPr lang="en-US"/>
          </a:p>
        </p:txBody>
      </p:sp>
    </p:spTree>
    <p:extLst>
      <p:ext uri="{BB962C8B-B14F-4D97-AF65-F5344CB8AC3E}">
        <p14:creationId xmlns:p14="http://schemas.microsoft.com/office/powerpoint/2010/main" val="16987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8</a:t>
            </a:fld>
            <a:endParaRPr lang="en-US"/>
          </a:p>
        </p:txBody>
      </p:sp>
    </p:spTree>
    <p:extLst>
      <p:ext uri="{BB962C8B-B14F-4D97-AF65-F5344CB8AC3E}">
        <p14:creationId xmlns:p14="http://schemas.microsoft.com/office/powerpoint/2010/main" val="2910829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66824-DBCA-AF44-9F50-21CF085A5FE4}" type="slidenum">
              <a:rPr lang="en-US" smtClean="0"/>
              <a:t>9</a:t>
            </a:fld>
            <a:endParaRPr lang="en-US"/>
          </a:p>
        </p:txBody>
      </p:sp>
    </p:spTree>
    <p:extLst>
      <p:ext uri="{BB962C8B-B14F-4D97-AF65-F5344CB8AC3E}">
        <p14:creationId xmlns:p14="http://schemas.microsoft.com/office/powerpoint/2010/main" val="316965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12/03/16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12/03/16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12/03/16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12/03/16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12/03/16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familycourtinfo.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Transparency Project</a:t>
            </a:r>
            <a:endParaRPr lang="en-US" dirty="0"/>
          </a:p>
        </p:txBody>
      </p:sp>
      <p:sp>
        <p:nvSpPr>
          <p:cNvPr id="3" name="Subtitle 2"/>
          <p:cNvSpPr>
            <a:spLocks noGrp="1"/>
          </p:cNvSpPr>
          <p:nvPr>
            <p:ph type="subTitle" idx="1"/>
          </p:nvPr>
        </p:nvSpPr>
        <p:spPr/>
        <p:txBody>
          <a:bodyPr/>
          <a:lstStyle/>
          <a:p>
            <a:r>
              <a:rPr lang="en-US" dirty="0" smtClean="0"/>
              <a:t>March 2016</a:t>
            </a:r>
            <a:endParaRPr lang="en-US" dirty="0"/>
          </a:p>
        </p:txBody>
      </p:sp>
      <p:pic>
        <p:nvPicPr>
          <p:cNvPr id="5" name="Picture 4" descr="Screen Shot 2014-08-25 at 22.12.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63" y="222251"/>
            <a:ext cx="2278765" cy="2112432"/>
          </a:xfrm>
          <a:prstGeom prst="rect">
            <a:avLst/>
          </a:prstGeom>
        </p:spPr>
      </p:pic>
    </p:spTree>
    <p:extLst>
      <p:ext uri="{BB962C8B-B14F-4D97-AF65-F5344CB8AC3E}">
        <p14:creationId xmlns:p14="http://schemas.microsoft.com/office/powerpoint/2010/main" val="27437013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sampler</a:t>
            </a:r>
            <a:endParaRPr lang="en-US" dirty="0"/>
          </a:p>
        </p:txBody>
      </p:sp>
      <p:sp>
        <p:nvSpPr>
          <p:cNvPr id="3" name="Content Placeholder 2"/>
          <p:cNvSpPr>
            <a:spLocks noGrp="1"/>
          </p:cNvSpPr>
          <p:nvPr>
            <p:ph idx="1"/>
          </p:nvPr>
        </p:nvSpPr>
        <p:spPr/>
        <p:txBody>
          <a:bodyPr>
            <a:noAutofit/>
          </a:bodyPr>
          <a:lstStyle/>
          <a:p>
            <a:r>
              <a:rPr lang="en-US" dirty="0"/>
              <a:t>Should parents be allowed to record child protection meetings?, Community Care, 10 Dec 15</a:t>
            </a:r>
          </a:p>
          <a:p>
            <a:r>
              <a:rPr lang="en-US" dirty="0" smtClean="0"/>
              <a:t>Social </a:t>
            </a:r>
            <a:r>
              <a:rPr lang="en-US" dirty="0"/>
              <a:t>workers should allow parents to record conversations, British Association of Social Workers </a:t>
            </a:r>
            <a:r>
              <a:rPr lang="en-US" dirty="0" smtClean="0"/>
              <a:t>site</a:t>
            </a:r>
            <a:r>
              <a:rPr lang="en-US" dirty="0"/>
              <a:t>, 17 Dec 15</a:t>
            </a:r>
          </a:p>
          <a:p>
            <a:r>
              <a:rPr lang="en-US" dirty="0"/>
              <a:t>Family court transparency charity publishes guidance on parents recording meetings with social workers, </a:t>
            </a:r>
            <a:r>
              <a:rPr lang="en-US" dirty="0" smtClean="0"/>
              <a:t>FLW, </a:t>
            </a:r>
            <a:r>
              <a:rPr lang="en-US" dirty="0"/>
              <a:t>17 Dec 15</a:t>
            </a:r>
          </a:p>
          <a:p>
            <a:r>
              <a:rPr lang="en-US" dirty="0"/>
              <a:t>Parents who record child protection meetings: what social workers need to know, Community Care, 17 Dec </a:t>
            </a:r>
            <a:r>
              <a:rPr lang="en-US" dirty="0" smtClean="0"/>
              <a:t>15</a:t>
            </a:r>
          </a:p>
          <a:p>
            <a:r>
              <a:rPr lang="en-US" dirty="0" smtClean="0"/>
              <a:t>‘</a:t>
            </a:r>
            <a:r>
              <a:rPr lang="en-US" dirty="0"/>
              <a:t>I saw his fluffy little head going out the door’: one woman's fight to keep her baby, L Tickle, Guardian, Feb 16</a:t>
            </a:r>
          </a:p>
          <a:p>
            <a:endParaRPr lang="en-US" sz="1800" dirty="0"/>
          </a:p>
        </p:txBody>
      </p:sp>
    </p:spTree>
    <p:extLst>
      <p:ext uri="{BB962C8B-B14F-4D97-AF65-F5344CB8AC3E}">
        <p14:creationId xmlns:p14="http://schemas.microsoft.com/office/powerpoint/2010/main" val="112700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Law Week</a:t>
            </a:r>
            <a:endParaRPr lang="en-US" dirty="0"/>
          </a:p>
        </p:txBody>
      </p:sp>
      <p:sp>
        <p:nvSpPr>
          <p:cNvPr id="3" name="Content Placeholder 2"/>
          <p:cNvSpPr>
            <a:spLocks noGrp="1"/>
          </p:cNvSpPr>
          <p:nvPr>
            <p:ph idx="1"/>
          </p:nvPr>
        </p:nvSpPr>
        <p:spPr/>
        <p:txBody>
          <a:bodyPr>
            <a:normAutofit fontScale="92500" lnSpcReduction="10000"/>
          </a:bodyPr>
          <a:lstStyle/>
          <a:p>
            <a:r>
              <a:rPr lang="en-US" sz="2300" dirty="0" smtClean="0"/>
              <a:t>Mar 2016 </a:t>
            </a:r>
            <a:r>
              <a:rPr lang="en-US" sz="2300" dirty="0"/>
              <a:t>Maintaining privacy </a:t>
            </a:r>
            <a:r>
              <a:rPr lang="en-US" sz="2300" dirty="0" smtClean="0"/>
              <a:t>- </a:t>
            </a:r>
            <a:r>
              <a:rPr lang="en-US" sz="2300" i="1" dirty="0" smtClean="0"/>
              <a:t>Alice </a:t>
            </a:r>
            <a:r>
              <a:rPr lang="en-US" sz="2300" i="1" dirty="0" err="1"/>
              <a:t>Twaite</a:t>
            </a:r>
            <a:r>
              <a:rPr lang="en-US" sz="2300" i="1" dirty="0"/>
              <a:t> discusses issues arising from new research on jigsaw </a:t>
            </a:r>
            <a:r>
              <a:rPr lang="en-US" sz="2300" i="1" dirty="0" err="1"/>
              <a:t>identi</a:t>
            </a:r>
            <a:r>
              <a:rPr lang="en-US" sz="2300" i="1" dirty="0"/>
              <a:t> </a:t>
            </a:r>
            <a:r>
              <a:rPr lang="en-US" sz="2300" i="1" dirty="0" err="1"/>
              <a:t>cation</a:t>
            </a:r>
            <a:r>
              <a:rPr lang="en-US" sz="2300" i="1" dirty="0"/>
              <a:t>, and wider concerns as to transparency in children cases </a:t>
            </a:r>
            <a:endParaRPr lang="en-US" sz="2300" dirty="0" smtClean="0"/>
          </a:p>
          <a:p>
            <a:r>
              <a:rPr lang="en-US" sz="2300" dirty="0" err="1" smtClean="0"/>
              <a:t>Vol</a:t>
            </a:r>
            <a:r>
              <a:rPr lang="en-US" sz="2300" dirty="0" smtClean="0"/>
              <a:t> 46(2) Dealing with adopted children: </a:t>
            </a:r>
            <a:r>
              <a:rPr lang="en-US" sz="2300" dirty="0"/>
              <a:t>S </a:t>
            </a:r>
            <a:r>
              <a:rPr lang="en-US" sz="2300" dirty="0" smtClean="0"/>
              <a:t>20 Sarah </a:t>
            </a:r>
            <a:r>
              <a:rPr lang="en-US" sz="2300" dirty="0" err="1"/>
              <a:t>Phillimore</a:t>
            </a:r>
            <a:endParaRPr lang="en-US" sz="2300" dirty="0" smtClean="0"/>
          </a:p>
          <a:p>
            <a:r>
              <a:rPr lang="en-US" sz="2300" dirty="0" err="1" smtClean="0"/>
              <a:t>Vol</a:t>
            </a:r>
            <a:r>
              <a:rPr lang="en-US" sz="2300" dirty="0" smtClean="0"/>
              <a:t> 46(1) </a:t>
            </a:r>
          </a:p>
          <a:p>
            <a:pPr lvl="1"/>
            <a:r>
              <a:rPr lang="en-US" sz="2100" dirty="0" smtClean="0"/>
              <a:t>Press Reporting of Care Proceedings, [2016] </a:t>
            </a:r>
            <a:r>
              <a:rPr lang="en-US" sz="2100" dirty="0" err="1" smtClean="0"/>
              <a:t>Fam</a:t>
            </a:r>
            <a:r>
              <a:rPr lang="en-US" sz="2100" dirty="0" smtClean="0"/>
              <a:t> Law 72, L Tickle &amp; L Reed </a:t>
            </a:r>
          </a:p>
          <a:p>
            <a:pPr lvl="1"/>
            <a:r>
              <a:rPr lang="en-US" sz="2100" dirty="0" smtClean="0"/>
              <a:t>L Reed, Parents recording meetings with social workers, Family Law December [2015] </a:t>
            </a:r>
            <a:r>
              <a:rPr lang="en-US" sz="2100" dirty="0" err="1" smtClean="0"/>
              <a:t>Fam</a:t>
            </a:r>
            <a:r>
              <a:rPr lang="en-US" sz="2100" dirty="0" smtClean="0"/>
              <a:t> Law 1515. </a:t>
            </a:r>
          </a:p>
          <a:p>
            <a:r>
              <a:rPr lang="is-IS" sz="2300" dirty="0" smtClean="0"/>
              <a:t>Vol </a:t>
            </a:r>
            <a:r>
              <a:rPr lang="is-IS" sz="2300" dirty="0"/>
              <a:t>45(11</a:t>
            </a:r>
            <a:r>
              <a:rPr lang="is-IS" sz="2300" dirty="0" smtClean="0"/>
              <a:t>) </a:t>
            </a:r>
            <a:r>
              <a:rPr lang="en-US" sz="2300" dirty="0" smtClean="0"/>
              <a:t>L </a:t>
            </a:r>
            <a:r>
              <a:rPr lang="en-US" sz="2300" dirty="0"/>
              <a:t>Tickle, ‘Sleepless nights reporting the family courts’ 1304-</a:t>
            </a:r>
            <a:r>
              <a:rPr lang="en-US" sz="2300" dirty="0" smtClean="0"/>
              <a:t>1307 </a:t>
            </a:r>
          </a:p>
          <a:p>
            <a:endParaRPr lang="en-US" dirty="0"/>
          </a:p>
        </p:txBody>
      </p:sp>
    </p:spTree>
    <p:extLst>
      <p:ext uri="{BB962C8B-B14F-4D97-AF65-F5344CB8AC3E}">
        <p14:creationId xmlns:p14="http://schemas.microsoft.com/office/powerpoint/2010/main" val="121187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Law Week</a:t>
            </a:r>
            <a:endParaRPr lang="en-US" dirty="0"/>
          </a:p>
        </p:txBody>
      </p:sp>
      <p:sp>
        <p:nvSpPr>
          <p:cNvPr id="3" name="Content Placeholder 2"/>
          <p:cNvSpPr>
            <a:spLocks noGrp="1"/>
          </p:cNvSpPr>
          <p:nvPr>
            <p:ph idx="1"/>
          </p:nvPr>
        </p:nvSpPr>
        <p:spPr/>
        <p:txBody>
          <a:bodyPr>
            <a:normAutofit fontScale="85000" lnSpcReduction="20000"/>
          </a:bodyPr>
          <a:lstStyle/>
          <a:p>
            <a:r>
              <a:rPr lang="is-IS" sz="2300" dirty="0"/>
              <a:t>Vol 45(10) </a:t>
            </a:r>
          </a:p>
          <a:p>
            <a:pPr lvl="1"/>
            <a:r>
              <a:rPr lang="en-US" sz="2100" dirty="0"/>
              <a:t>P </a:t>
            </a:r>
            <a:r>
              <a:rPr lang="en-US" sz="2100" dirty="0" err="1"/>
              <a:t>Magrath</a:t>
            </a:r>
            <a:r>
              <a:rPr lang="en-US" sz="2100" dirty="0"/>
              <a:t> and S </a:t>
            </a:r>
            <a:r>
              <a:rPr lang="en-US" sz="2100" dirty="0" err="1"/>
              <a:t>Phillimore</a:t>
            </a:r>
            <a:r>
              <a:rPr lang="en-US" sz="2100" dirty="0"/>
              <a:t>, ‘The transparency paradox: open justice versus closed minds’ 1237-1241, </a:t>
            </a:r>
          </a:p>
          <a:p>
            <a:pPr lvl="1"/>
            <a:r>
              <a:rPr lang="en-US" sz="2100" dirty="0"/>
              <a:t>S </a:t>
            </a:r>
            <a:r>
              <a:rPr lang="en-US" sz="2100" dirty="0" err="1"/>
              <a:t>Phillimore</a:t>
            </a:r>
            <a:r>
              <a:rPr lang="en-US" sz="2100" dirty="0"/>
              <a:t>, ‘Collective responsibility’ 1264-1267 </a:t>
            </a:r>
          </a:p>
          <a:p>
            <a:r>
              <a:rPr lang="is-IS" sz="2300" dirty="0"/>
              <a:t>Vol 45(9)a </a:t>
            </a:r>
            <a:r>
              <a:rPr lang="en-US" sz="2300" dirty="0"/>
              <a:t>S </a:t>
            </a:r>
            <a:r>
              <a:rPr lang="en-US" sz="2300" dirty="0" err="1"/>
              <a:t>Phillimore</a:t>
            </a:r>
            <a:r>
              <a:rPr lang="en-US" sz="2300" dirty="0"/>
              <a:t>, ‘Is the child protection system fit for purpose?’ 1136-1140 </a:t>
            </a:r>
          </a:p>
          <a:p>
            <a:r>
              <a:rPr lang="nl-NL" sz="2300" dirty="0"/>
              <a:t>Vol 45(6) J </a:t>
            </a:r>
            <a:r>
              <a:rPr lang="nl-NL" sz="2300" dirty="0" err="1"/>
              <a:t>Doughty</a:t>
            </a:r>
            <a:r>
              <a:rPr lang="nl-NL" sz="2300" dirty="0"/>
              <a:t>, ‘</a:t>
            </a:r>
            <a:r>
              <a:rPr lang="nl-NL" sz="2300" dirty="0" err="1"/>
              <a:t>Transparency</a:t>
            </a:r>
            <a:r>
              <a:rPr lang="nl-NL" sz="2300" dirty="0"/>
              <a:t> in the Court of </a:t>
            </a:r>
            <a:r>
              <a:rPr lang="nl-NL" sz="2300" dirty="0" err="1"/>
              <a:t>Protection</a:t>
            </a:r>
            <a:r>
              <a:rPr lang="nl-NL" sz="2300" dirty="0"/>
              <a:t> 727-729 </a:t>
            </a:r>
          </a:p>
          <a:p>
            <a:r>
              <a:rPr lang="nl-NL" sz="2300" dirty="0"/>
              <a:t>Vol 45(4) P </a:t>
            </a:r>
            <a:r>
              <a:rPr lang="nl-NL" sz="2300" dirty="0" err="1"/>
              <a:t>Magrath</a:t>
            </a:r>
            <a:r>
              <a:rPr lang="nl-NL" sz="2300" dirty="0"/>
              <a:t>, S </a:t>
            </a:r>
            <a:r>
              <a:rPr lang="nl-NL" sz="2300" dirty="0" err="1"/>
              <a:t>Phillimore</a:t>
            </a:r>
            <a:r>
              <a:rPr lang="nl-NL" sz="2300" dirty="0"/>
              <a:t> </a:t>
            </a:r>
            <a:r>
              <a:rPr lang="nl-NL" sz="2300" dirty="0" err="1"/>
              <a:t>and</a:t>
            </a:r>
            <a:r>
              <a:rPr lang="nl-NL" sz="2300" dirty="0"/>
              <a:t> J </a:t>
            </a:r>
            <a:r>
              <a:rPr lang="nl-NL" sz="2300" dirty="0" err="1"/>
              <a:t>Doughty</a:t>
            </a:r>
            <a:r>
              <a:rPr lang="nl-NL" sz="2300" dirty="0"/>
              <a:t>, ‘</a:t>
            </a:r>
            <a:r>
              <a:rPr lang="nl-NL" sz="2300" dirty="0" err="1"/>
              <a:t>Transparency</a:t>
            </a:r>
            <a:r>
              <a:rPr lang="nl-NL" sz="2300" dirty="0"/>
              <a:t>: the </a:t>
            </a:r>
            <a:r>
              <a:rPr lang="nl-NL" sz="2300" dirty="0" err="1"/>
              <a:t>strange</a:t>
            </a:r>
            <a:r>
              <a:rPr lang="nl-NL" sz="2300" dirty="0"/>
              <a:t> case of the </a:t>
            </a:r>
            <a:r>
              <a:rPr lang="nl-NL" sz="2300" dirty="0" err="1"/>
              <a:t>judge</a:t>
            </a:r>
            <a:r>
              <a:rPr lang="nl-NL" sz="2300" dirty="0"/>
              <a:t> </a:t>
            </a:r>
            <a:r>
              <a:rPr lang="nl-NL" sz="2300" dirty="0" err="1"/>
              <a:t>with</a:t>
            </a:r>
            <a:r>
              <a:rPr lang="nl-NL" sz="2300" dirty="0"/>
              <a:t> no name’ 422-425</a:t>
            </a:r>
          </a:p>
          <a:p>
            <a:r>
              <a:rPr lang="is-IS" sz="2300" dirty="0"/>
              <a:t>Vol 45(1) </a:t>
            </a:r>
            <a:r>
              <a:rPr lang="en-US" sz="2300" dirty="0"/>
              <a:t>L Reed, ‘The transparency consultation: a bloggers’ response’ 82 – 84</a:t>
            </a:r>
          </a:p>
          <a:p>
            <a:endParaRPr lang="en-US" dirty="0"/>
          </a:p>
        </p:txBody>
      </p:sp>
    </p:spTree>
    <p:extLst>
      <p:ext uri="{BB962C8B-B14F-4D97-AF65-F5344CB8AC3E}">
        <p14:creationId xmlns:p14="http://schemas.microsoft.com/office/powerpoint/2010/main" val="206088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Projects</a:t>
            </a:r>
            <a:endParaRPr lang="en-US" dirty="0"/>
          </a:p>
        </p:txBody>
      </p:sp>
      <p:sp>
        <p:nvSpPr>
          <p:cNvPr id="3" name="Content Placeholder 2"/>
          <p:cNvSpPr>
            <a:spLocks noGrp="1"/>
          </p:cNvSpPr>
          <p:nvPr>
            <p:ph idx="1"/>
          </p:nvPr>
        </p:nvSpPr>
        <p:spPr/>
        <p:txBody>
          <a:bodyPr/>
          <a:lstStyle/>
          <a:p>
            <a:r>
              <a:rPr lang="en-US" dirty="0" smtClean="0"/>
              <a:t>McKenzie friend information resources – informed decision making</a:t>
            </a:r>
          </a:p>
          <a:p>
            <a:r>
              <a:rPr lang="en-US" dirty="0" smtClean="0"/>
              <a:t>Media Resources </a:t>
            </a:r>
            <a:r>
              <a:rPr lang="en-US" dirty="0"/>
              <a:t>&amp;</a:t>
            </a:r>
            <a:r>
              <a:rPr lang="en-US" dirty="0" smtClean="0"/>
              <a:t> training / event – better reporting </a:t>
            </a:r>
          </a:p>
          <a:p>
            <a:r>
              <a:rPr lang="en-US" dirty="0" smtClean="0"/>
              <a:t>Adoption targets FOIs project</a:t>
            </a:r>
          </a:p>
          <a:p>
            <a:r>
              <a:rPr lang="en-US" dirty="0" smtClean="0">
                <a:hlinkClick r:id="rId3"/>
              </a:rPr>
              <a:t>www.familycourtinfo.org.uk</a:t>
            </a:r>
            <a:r>
              <a:rPr lang="en-US" dirty="0" smtClean="0"/>
              <a:t> licensing project</a:t>
            </a:r>
          </a:p>
          <a:p>
            <a:r>
              <a:rPr lang="en-US" dirty="0" smtClean="0"/>
              <a:t>Supporting Multidisciplinary Conference 2 on 3 June, Birmingham : The Child Protection System – where do we go from here?</a:t>
            </a:r>
          </a:p>
          <a:p>
            <a:r>
              <a:rPr lang="en-US" dirty="0" smtClean="0"/>
              <a:t>Using </a:t>
            </a:r>
            <a:r>
              <a:rPr lang="en-US" dirty="0" err="1" smtClean="0"/>
              <a:t>CoP</a:t>
            </a:r>
            <a:r>
              <a:rPr lang="en-US" dirty="0" smtClean="0"/>
              <a:t> Transparency Pilot</a:t>
            </a:r>
          </a:p>
          <a:p>
            <a:r>
              <a:rPr lang="en-US" dirty="0" smtClean="0"/>
              <a:t>Trying to consolidate progress and find sustainable funding </a:t>
            </a:r>
            <a:r>
              <a:rPr lang="en-US" dirty="0" smtClean="0"/>
              <a:t>model!</a:t>
            </a:r>
            <a:endParaRPr lang="en-US" dirty="0"/>
          </a:p>
        </p:txBody>
      </p:sp>
    </p:spTree>
    <p:extLst>
      <p:ext uri="{BB962C8B-B14F-4D97-AF65-F5344CB8AC3E}">
        <p14:creationId xmlns:p14="http://schemas.microsoft.com/office/powerpoint/2010/main" val="43935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examples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836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Reporters but not journalists?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Original hope to develop a team of “reporters” who could write plain English explanations of cases </a:t>
            </a:r>
          </a:p>
          <a:p>
            <a:pPr lvl="1"/>
            <a:r>
              <a:rPr lang="en-US" dirty="0" smtClean="0"/>
              <a:t>Cases that might not otherwise be newsworthy</a:t>
            </a:r>
          </a:p>
          <a:p>
            <a:pPr lvl="1"/>
            <a:r>
              <a:rPr lang="en-US" dirty="0"/>
              <a:t>i</a:t>
            </a:r>
            <a:r>
              <a:rPr lang="en-US" dirty="0" smtClean="0"/>
              <a:t>n a way that linked to source, explained the law and context, and was balanced / neutral rather than “story” focused</a:t>
            </a:r>
          </a:p>
          <a:p>
            <a:r>
              <a:rPr lang="en-US" dirty="0" smtClean="0"/>
              <a:t>Lots of obstacles (rules, cost, professional commitments </a:t>
            </a:r>
            <a:r>
              <a:rPr lang="en-US" dirty="0" err="1" smtClean="0"/>
              <a:t>etc</a:t>
            </a:r>
            <a:r>
              <a:rPr lang="en-US" dirty="0" smtClean="0"/>
              <a:t>) – focus has been on blogging about cases on BAILII and in news – linking up and </a:t>
            </a:r>
            <a:r>
              <a:rPr lang="en-US" dirty="0" err="1" smtClean="0"/>
              <a:t>contextualising</a:t>
            </a:r>
            <a:r>
              <a:rPr lang="en-US" dirty="0" smtClean="0"/>
              <a:t> / correcting articles</a:t>
            </a:r>
          </a:p>
          <a:p>
            <a:r>
              <a:rPr lang="en-US" dirty="0" err="1" smtClean="0"/>
              <a:t>Minnock</a:t>
            </a:r>
            <a:r>
              <a:rPr lang="en-US" dirty="0" smtClean="0"/>
              <a:t> – in open court. Attended and reported (11/6/15 on the project blog)</a:t>
            </a:r>
          </a:p>
          <a:p>
            <a:r>
              <a:rPr lang="en-US" dirty="0" smtClean="0"/>
              <a:t>Court of Protection Pilot – an opportunity to test this out? Paul </a:t>
            </a:r>
            <a:r>
              <a:rPr lang="en-US" dirty="0" err="1" smtClean="0"/>
              <a:t>Magrath’s</a:t>
            </a:r>
            <a:r>
              <a:rPr lang="en-US" dirty="0" smtClean="0"/>
              <a:t> “Court of Protection pilot – an experiment in greater transparency” (25/2/16, on the Project blog) </a:t>
            </a:r>
            <a:r>
              <a:rPr lang="en-US" dirty="0" err="1" smtClean="0"/>
              <a:t>reblogged</a:t>
            </a:r>
            <a:r>
              <a:rPr lang="en-US" dirty="0" smtClean="0"/>
              <a:t> &amp; widely shared.</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56688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missing mum case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Series of blog posts responding to news stories </a:t>
            </a:r>
          </a:p>
          <a:p>
            <a:r>
              <a:rPr lang="en-US" dirty="0" smtClean="0"/>
              <a:t>Attended Crown Court during committal hearings – </a:t>
            </a:r>
          </a:p>
          <a:p>
            <a:pPr lvl="1"/>
            <a:r>
              <a:rPr lang="en-US" dirty="0" smtClean="0"/>
              <a:t>observation of journalists</a:t>
            </a:r>
          </a:p>
          <a:p>
            <a:pPr lvl="1"/>
            <a:r>
              <a:rPr lang="en-US" dirty="0" smtClean="0"/>
              <a:t>explanation of committal and legal framework</a:t>
            </a:r>
          </a:p>
          <a:p>
            <a:pPr lvl="1"/>
            <a:r>
              <a:rPr lang="en-US" dirty="0" smtClean="0"/>
              <a:t>considering accuracy of news reports</a:t>
            </a:r>
          </a:p>
          <a:p>
            <a:pPr lvl="1"/>
            <a:r>
              <a:rPr lang="en-US" dirty="0" smtClean="0"/>
              <a:t>Linking to published judgments</a:t>
            </a:r>
          </a:p>
          <a:p>
            <a:r>
              <a:rPr lang="en-US" dirty="0" smtClean="0"/>
              <a:t>Updates</a:t>
            </a:r>
            <a:r>
              <a:rPr lang="en-US" dirty="0"/>
              <a:t> </a:t>
            </a:r>
            <a:r>
              <a:rPr lang="en-US" dirty="0" smtClean="0"/>
              <a:t>&amp; corrections flagged</a:t>
            </a:r>
          </a:p>
          <a:p>
            <a:r>
              <a:rPr lang="en-US" dirty="0" smtClean="0"/>
              <a:t>Discussion of use of term “custody”</a:t>
            </a:r>
          </a:p>
          <a:p>
            <a:r>
              <a:rPr lang="en-US" dirty="0" smtClean="0"/>
              <a:t>Radio 4 Today </a:t>
            </a:r>
            <a:r>
              <a:rPr lang="en-US" dirty="0" err="1" smtClean="0"/>
              <a:t>programme</a:t>
            </a:r>
            <a:r>
              <a:rPr lang="en-US" dirty="0" smtClean="0"/>
              <a:t> – bias against fathers?</a:t>
            </a:r>
          </a:p>
          <a:p>
            <a:r>
              <a:rPr lang="en-US" dirty="0" smtClean="0"/>
              <a:t>Response to C Booker (Telegraph): “When judges defy instinct, it is children who pay the price” (natural mother) : “When </a:t>
            </a:r>
            <a:r>
              <a:rPr lang="en-US" dirty="0"/>
              <a:t>journalists ignore source material it is public debate which pays the </a:t>
            </a:r>
            <a:r>
              <a:rPr lang="en-US" dirty="0" smtClean="0"/>
              <a:t>price” (correcting inaccuracy, highlighting disregard of evidence / known fact, insinuation)</a:t>
            </a:r>
            <a:endParaRPr lang="en-US" dirty="0"/>
          </a:p>
        </p:txBody>
      </p:sp>
    </p:spTree>
    <p:extLst>
      <p:ext uri="{BB962C8B-B14F-4D97-AF65-F5344CB8AC3E}">
        <p14:creationId xmlns:p14="http://schemas.microsoft.com/office/powerpoint/2010/main" val="3115377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Poppi</a:t>
            </a:r>
            <a:r>
              <a:rPr lang="en-US" dirty="0" smtClean="0"/>
              <a:t> Worthington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Series of posts :</a:t>
            </a:r>
          </a:p>
          <a:p>
            <a:r>
              <a:rPr lang="en-US" dirty="0" smtClean="0"/>
              <a:t>2 Nov 2014, explaining the case at that stage and drawing together links to source material (Lucy Reed)</a:t>
            </a:r>
          </a:p>
          <a:p>
            <a:r>
              <a:rPr lang="en-US" dirty="0" smtClean="0"/>
              <a:t>22 Jan 2016, updating in light of recent judgment. Providing a timeline of the family proceedings and parallel inquest / criminal inquiries. Linking to all judgments (Lucy Reed)</a:t>
            </a:r>
          </a:p>
          <a:p>
            <a:r>
              <a:rPr lang="en-US" dirty="0" smtClean="0"/>
              <a:t>25 Jan 2016, “Should the standard of proof be lowered so that more of those accused can be tried and convicted in the criminal courts?” (Louise Tickle)</a:t>
            </a:r>
          </a:p>
          <a:p>
            <a:r>
              <a:rPr lang="en-US" dirty="0" smtClean="0"/>
              <a:t>30 Jan 2016, “Debating </a:t>
            </a:r>
            <a:r>
              <a:rPr lang="en-US" dirty="0"/>
              <a:t>the appropriate standard of proof for really serious </a:t>
            </a:r>
            <a:r>
              <a:rPr lang="en-US" dirty="0" smtClean="0"/>
              <a:t>stuff”. Response to article by Hannah Quirk on Justice Gap re standard of proof / fact finding and interplay between criminal and family proceedings (Lucy Reed – on Pink Tape). </a:t>
            </a:r>
          </a:p>
          <a:p>
            <a:r>
              <a:rPr lang="en-US" dirty="0" smtClean="0"/>
              <a:t>29 Feb 2016, responding to stories about legal aid “award” to father (Lucy Reed)</a:t>
            </a:r>
            <a:endParaRPr lang="en-US" dirty="0"/>
          </a:p>
        </p:txBody>
      </p:sp>
    </p:spTree>
    <p:extLst>
      <p:ext uri="{BB962C8B-B14F-4D97-AF65-F5344CB8AC3E}">
        <p14:creationId xmlns:p14="http://schemas.microsoft.com/office/powerpoint/2010/main" val="3346889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shoddy reporting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Beware </a:t>
            </a:r>
            <a:r>
              <a:rPr lang="en-US" dirty="0"/>
              <a:t>the baby-snatchers: how social services can ruin your </a:t>
            </a:r>
            <a:r>
              <a:rPr lang="en-US" dirty="0" smtClean="0"/>
              <a:t>family - </a:t>
            </a:r>
            <a:r>
              <a:rPr lang="en-US" i="1" dirty="0" smtClean="0"/>
              <a:t>The </a:t>
            </a:r>
            <a:r>
              <a:rPr lang="en-US" i="1" dirty="0"/>
              <a:t>care system’s eagerness to separate babies from parents is taking a large but secret </a:t>
            </a:r>
            <a:r>
              <a:rPr lang="en-US" i="1" dirty="0" smtClean="0"/>
              <a:t>toll (6 Feb 16, Laura Prendergast, Spectator)</a:t>
            </a:r>
          </a:p>
          <a:p>
            <a:r>
              <a:rPr lang="en-US" dirty="0" smtClean="0"/>
              <a:t>“Secrets </a:t>
            </a:r>
            <a:r>
              <a:rPr lang="en-US" dirty="0"/>
              <a:t>and lies – the lazy </a:t>
            </a:r>
            <a:r>
              <a:rPr lang="en-US" dirty="0" err="1"/>
              <a:t>cliches</a:t>
            </a:r>
            <a:r>
              <a:rPr lang="en-US" dirty="0"/>
              <a:t> that stand in the way of proper court </a:t>
            </a:r>
            <a:r>
              <a:rPr lang="en-US" dirty="0" smtClean="0"/>
              <a:t>reporting” (Feb 7, Paul </a:t>
            </a:r>
            <a:r>
              <a:rPr lang="en-US" dirty="0" err="1" smtClean="0"/>
              <a:t>Magrath</a:t>
            </a:r>
            <a:r>
              <a:rPr lang="en-US" dirty="0" smtClean="0"/>
              <a:t>, Project blog)</a:t>
            </a:r>
          </a:p>
          <a:p>
            <a:r>
              <a:rPr lang="en-US" dirty="0" smtClean="0"/>
              <a:t>Julie </a:t>
            </a:r>
            <a:r>
              <a:rPr lang="en-US" dirty="0" err="1" smtClean="0"/>
              <a:t>Doughty’s</a:t>
            </a:r>
            <a:r>
              <a:rPr lang="en-US" dirty="0" smtClean="0"/>
              <a:t> edited letter published under “Don’t foster panic” (13 Feb)</a:t>
            </a:r>
          </a:p>
          <a:p>
            <a:r>
              <a:rPr lang="en-US" dirty="0" smtClean="0"/>
              <a:t>“‘</a:t>
            </a:r>
            <a:r>
              <a:rPr lang="en-US" dirty="0"/>
              <a:t>Baby-snatchers’ and post-natal depression – </a:t>
            </a:r>
            <a:r>
              <a:rPr lang="en-US" dirty="0" smtClean="0"/>
              <a:t>update”. Setting out full unedited letter. (Feb 13, Julie Doughty, Project blog)</a:t>
            </a:r>
          </a:p>
          <a:p>
            <a:pPr lvl="1"/>
            <a:r>
              <a:rPr lang="en-US" dirty="0" smtClean="0"/>
              <a:t>Article suggested mothers with PND at risk of removal of children if seek help, JD explains law requires risk of significant harm </a:t>
            </a:r>
            <a:r>
              <a:rPr lang="en-US" dirty="0" err="1" smtClean="0"/>
              <a:t>etc</a:t>
            </a:r>
            <a:endParaRPr lang="en-US" dirty="0" smtClean="0"/>
          </a:p>
          <a:p>
            <a:pPr lvl="1"/>
            <a:r>
              <a:rPr lang="en-US" dirty="0" smtClean="0"/>
              <a:t>Evidence base unclear – apparently one case which did NOT result in removal </a:t>
            </a:r>
          </a:p>
          <a:p>
            <a:pPr lvl="1"/>
            <a:r>
              <a:rPr lang="en-US" dirty="0" smtClean="0"/>
              <a:t>judgments available online</a:t>
            </a:r>
          </a:p>
          <a:p>
            <a:pPr lvl="1"/>
            <a:r>
              <a:rPr lang="en-US" dirty="0" smtClean="0"/>
              <a:t>Misappropriation of research (</a:t>
            </a:r>
            <a:r>
              <a:rPr lang="en-US" dirty="0" err="1" smtClean="0"/>
              <a:t>Broadhurst</a:t>
            </a:r>
            <a:r>
              <a:rPr lang="en-US" dirty="0" smtClean="0"/>
              <a:t>), and researcher was quoted without being approached</a:t>
            </a:r>
          </a:p>
        </p:txBody>
      </p:sp>
    </p:spTree>
    <p:extLst>
      <p:ext uri="{BB962C8B-B14F-4D97-AF65-F5344CB8AC3E}">
        <p14:creationId xmlns:p14="http://schemas.microsoft.com/office/powerpoint/2010/main" val="9222911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recording social workers</a:t>
            </a:r>
            <a:endParaRPr lang="en-US" dirty="0"/>
          </a:p>
        </p:txBody>
      </p:sp>
      <p:sp>
        <p:nvSpPr>
          <p:cNvPr id="3" name="Content Placeholder 2"/>
          <p:cNvSpPr>
            <a:spLocks noGrp="1"/>
          </p:cNvSpPr>
          <p:nvPr>
            <p:ph sz="half" idx="1"/>
          </p:nvPr>
        </p:nvSpPr>
        <p:spPr>
          <a:xfrm>
            <a:off x="498474" y="1985963"/>
            <a:ext cx="3657600" cy="4140200"/>
          </a:xfrm>
        </p:spPr>
        <p:txBody>
          <a:bodyPr>
            <a:normAutofit/>
          </a:bodyPr>
          <a:lstStyle/>
          <a:p>
            <a:r>
              <a:rPr lang="en-US" dirty="0" smtClean="0"/>
              <a:t>Idea developed out of discussion at conference – hot topic for parents</a:t>
            </a:r>
          </a:p>
          <a:p>
            <a:r>
              <a:rPr lang="en-US" dirty="0" smtClean="0"/>
              <a:t>FOIs to all LAs established a practice issue &amp; demonstrable need for guidance</a:t>
            </a:r>
          </a:p>
          <a:p>
            <a:pPr lvl="1"/>
            <a:r>
              <a:rPr lang="en-US" dirty="0" smtClean="0"/>
              <a:t>Legal clarity lacking	</a:t>
            </a:r>
          </a:p>
          <a:p>
            <a:pPr lvl="1"/>
            <a:r>
              <a:rPr lang="en-US" dirty="0" smtClean="0"/>
              <a:t>Mutual suspicion and fear</a:t>
            </a:r>
          </a:p>
          <a:p>
            <a:r>
              <a:rPr lang="en-US" dirty="0"/>
              <a:t>Collaborative, iterative </a:t>
            </a:r>
            <a:r>
              <a:rPr lang="en-US" dirty="0" smtClean="0"/>
              <a:t>drafting process </a:t>
            </a:r>
            <a:r>
              <a:rPr lang="en-US" dirty="0"/>
              <a:t>over period of </a:t>
            </a:r>
            <a:r>
              <a:rPr lang="en-US" dirty="0" smtClean="0"/>
              <a:t>months</a:t>
            </a:r>
            <a:endParaRPr lang="en-US" dirty="0"/>
          </a:p>
        </p:txBody>
      </p:sp>
      <p:pic>
        <p:nvPicPr>
          <p:cNvPr id="5" name="Content Placeholder 4" descr="Screen Shot 2016-03-13 at 17.03.38.png"/>
          <p:cNvPicPr>
            <a:picLocks noGrp="1" noChangeAspect="1"/>
          </p:cNvPicPr>
          <p:nvPr>
            <p:ph sz="half" idx="2"/>
          </p:nvPr>
        </p:nvPicPr>
        <p:blipFill>
          <a:blip r:embed="rId3">
            <a:extLst>
              <a:ext uri="{28A0092B-C50C-407E-A947-70E740481C1C}">
                <a14:useLocalDpi xmlns:a14="http://schemas.microsoft.com/office/drawing/2010/main" val="0"/>
              </a:ext>
            </a:extLst>
          </a:blip>
          <a:srcRect t="8681" b="8681"/>
          <a:stretch>
            <a:fillRect/>
          </a:stretch>
        </p:blipFill>
        <p:spPr/>
      </p:pic>
      <p:sp>
        <p:nvSpPr>
          <p:cNvPr id="6" name="Rectangle 5"/>
          <p:cNvSpPr/>
          <p:nvPr/>
        </p:nvSpPr>
        <p:spPr>
          <a:xfrm>
            <a:off x="1373604" y="2009048"/>
            <a:ext cx="3546954" cy="369332"/>
          </a:xfrm>
          <a:prstGeom prst="rect">
            <a:avLst/>
          </a:prstGeom>
        </p:spPr>
        <p:txBody>
          <a:bodyPr wrap="square">
            <a:spAutoFit/>
          </a:bodyPr>
          <a:lstStyle/>
          <a:p>
            <a:pPr marL="285750" indent="-285750">
              <a:buFont typeface="Wingdings" charset="2"/>
              <a:buChar char="§"/>
            </a:pPr>
            <a:endParaRPr lang="en-US" dirty="0">
              <a:solidFill>
                <a:schemeClr val="accent1"/>
              </a:solidFill>
            </a:endParaRPr>
          </a:p>
        </p:txBody>
      </p:sp>
    </p:spTree>
    <p:extLst>
      <p:ext uri="{BB962C8B-B14F-4D97-AF65-F5344CB8AC3E}">
        <p14:creationId xmlns:p14="http://schemas.microsoft.com/office/powerpoint/2010/main" val="2788095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3">
                                            <p:txEl>
                                              <p:pRg st="3" end="3"/>
                                            </p:txEl>
                                          </p:spTgt>
                                        </p:tgtEl>
                                      </p:cBhvr>
                                    </p:animEffect>
                                    <p:set>
                                      <p:cBhvr>
                                        <p:cTn id="33" dur="1" fill="hold">
                                          <p:stCondLst>
                                            <p:cond delay="499"/>
                                          </p:stCondLst>
                                        </p:cTn>
                                        <p:tgtEl>
                                          <p:spTgt spid="3">
                                            <p:txEl>
                                              <p:pRg st="3" end="3"/>
                                            </p:txEl>
                                          </p:spTgt>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3">
                                            <p:txEl>
                                              <p:pRg st="4" end="4"/>
                                            </p:txEl>
                                          </p:spTgt>
                                        </p:tgtEl>
                                      </p:cBhvr>
                                    </p:animEffect>
                                    <p:set>
                                      <p:cBhvr>
                                        <p:cTn id="36"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a:t>Born of frustration about :</a:t>
            </a:r>
          </a:p>
          <a:p>
            <a:pPr lvl="1"/>
            <a:r>
              <a:rPr lang="en-US" dirty="0"/>
              <a:t>Inaccurate, misleading or confusing information in public </a:t>
            </a:r>
            <a:r>
              <a:rPr lang="en-US" dirty="0" smtClean="0"/>
              <a:t>domain (poor reporting)</a:t>
            </a:r>
            <a:endParaRPr lang="en-US" dirty="0"/>
          </a:p>
          <a:p>
            <a:pPr lvl="1"/>
            <a:r>
              <a:rPr lang="en-US" dirty="0"/>
              <a:t>Lack of information in public domain</a:t>
            </a:r>
          </a:p>
          <a:p>
            <a:pPr lvl="1"/>
            <a:r>
              <a:rPr lang="en-US" dirty="0"/>
              <a:t>A sense we could do </a:t>
            </a:r>
            <a:r>
              <a:rPr lang="en-US" dirty="0" smtClean="0"/>
              <a:t>better</a:t>
            </a:r>
          </a:p>
          <a:p>
            <a:pPr lvl="1"/>
            <a:r>
              <a:rPr lang="en-US" dirty="0"/>
              <a:t>e</a:t>
            </a:r>
            <a:r>
              <a:rPr lang="en-US" dirty="0" smtClean="0"/>
              <a:t>.g. reporting of Italian C-Section case</a:t>
            </a:r>
            <a:endParaRPr lang="en-US" dirty="0"/>
          </a:p>
          <a:p>
            <a:r>
              <a:rPr lang="en-US" dirty="0" smtClean="0"/>
              <a:t>Pink Tape blog 2007 to date</a:t>
            </a:r>
          </a:p>
          <a:p>
            <a:pPr lvl="1"/>
            <a:r>
              <a:rPr lang="en-US" dirty="0" smtClean="0"/>
              <a:t>Exchanges with litigants </a:t>
            </a:r>
          </a:p>
          <a:p>
            <a:pPr lvl="1"/>
            <a:r>
              <a:rPr lang="en-US" dirty="0" smtClean="0"/>
              <a:t>Huge amount of confusion, frustration, suspicion</a:t>
            </a:r>
          </a:p>
          <a:p>
            <a:pPr lvl="1"/>
            <a:r>
              <a:rPr lang="en-US" dirty="0" smtClean="0"/>
              <a:t>Very poor level of understanding of what happens and why</a:t>
            </a:r>
          </a:p>
          <a:p>
            <a:pPr lvl="1"/>
            <a:r>
              <a:rPr lang="en-US" dirty="0" smtClean="0"/>
              <a:t>Impacting on ability of some litigants to engage in court system – affecting outcomes</a:t>
            </a:r>
          </a:p>
          <a:p>
            <a:r>
              <a:rPr lang="en-US" dirty="0" smtClean="0"/>
              <a:t>Initially conceived of as a project which would provide plain </a:t>
            </a:r>
            <a:r>
              <a:rPr lang="en-US" dirty="0"/>
              <a:t>E</a:t>
            </a:r>
            <a:r>
              <a:rPr lang="en-US" dirty="0" smtClean="0"/>
              <a:t>nglish reporting of run of the mill family cases by lawyers – the stuff that would not reach the papers</a:t>
            </a:r>
          </a:p>
          <a:p>
            <a:pPr lvl="1"/>
            <a:endParaRPr lang="en-US" dirty="0"/>
          </a:p>
        </p:txBody>
      </p:sp>
    </p:spTree>
    <p:extLst>
      <p:ext uri="{BB962C8B-B14F-4D97-AF65-F5344CB8AC3E}">
        <p14:creationId xmlns:p14="http://schemas.microsoft.com/office/powerpoint/2010/main" val="166840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recording social workers</a:t>
            </a:r>
            <a:endParaRPr lang="en-US" dirty="0"/>
          </a:p>
        </p:txBody>
      </p:sp>
      <p:pic>
        <p:nvPicPr>
          <p:cNvPr id="5" name="Content Placeholder 4" descr="Screen Shot 2016-03-13 at 17.03.38.png"/>
          <p:cNvPicPr>
            <a:picLocks noGrp="1" noChangeAspect="1"/>
          </p:cNvPicPr>
          <p:nvPr>
            <p:ph sz="half" idx="2"/>
          </p:nvPr>
        </p:nvPicPr>
        <p:blipFill>
          <a:blip r:embed="rId3">
            <a:extLst>
              <a:ext uri="{28A0092B-C50C-407E-A947-70E740481C1C}">
                <a14:useLocalDpi xmlns:a14="http://schemas.microsoft.com/office/drawing/2010/main" val="0"/>
              </a:ext>
            </a:extLst>
          </a:blip>
          <a:srcRect t="8681" b="8681"/>
          <a:stretch>
            <a:fillRect/>
          </a:stretch>
        </p:blipFill>
        <p:spPr/>
      </p:pic>
      <p:sp>
        <p:nvSpPr>
          <p:cNvPr id="6" name="Rectangle 5"/>
          <p:cNvSpPr/>
          <p:nvPr/>
        </p:nvSpPr>
        <p:spPr>
          <a:xfrm>
            <a:off x="1373604" y="2009048"/>
            <a:ext cx="3546954" cy="369332"/>
          </a:xfrm>
          <a:prstGeom prst="rect">
            <a:avLst/>
          </a:prstGeom>
        </p:spPr>
        <p:txBody>
          <a:bodyPr wrap="square">
            <a:spAutoFit/>
          </a:bodyPr>
          <a:lstStyle/>
          <a:p>
            <a:pPr marL="285750" indent="-285750">
              <a:buFont typeface="Wingdings" charset="2"/>
              <a:buChar char="§"/>
            </a:pPr>
            <a:endParaRPr lang="en-US" dirty="0">
              <a:solidFill>
                <a:schemeClr val="accent1"/>
              </a:solidFill>
            </a:endParaRPr>
          </a:p>
        </p:txBody>
      </p:sp>
      <p:sp>
        <p:nvSpPr>
          <p:cNvPr id="8" name="Content Placeholder 3"/>
          <p:cNvSpPr txBox="1">
            <a:spLocks/>
          </p:cNvSpPr>
          <p:nvPr/>
        </p:nvSpPr>
        <p:spPr>
          <a:xfrm>
            <a:off x="498518" y="2003740"/>
            <a:ext cx="3657600" cy="4140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r>
              <a:rPr lang="en-US" dirty="0" smtClean="0">
                <a:solidFill>
                  <a:schemeClr val="accent1"/>
                </a:solidFill>
              </a:rPr>
              <a:t>Commitment to one common document accessible to different audiences – with potential to work as a tool for dialogue and constructive engagement between profs / families</a:t>
            </a:r>
          </a:p>
          <a:p>
            <a:r>
              <a:rPr lang="en-US" dirty="0" smtClean="0">
                <a:solidFill>
                  <a:schemeClr val="accent1"/>
                </a:solidFill>
              </a:rPr>
              <a:t>Positive feedback and media coverage</a:t>
            </a:r>
          </a:p>
          <a:p>
            <a:r>
              <a:rPr lang="en-US" dirty="0" smtClean="0">
                <a:solidFill>
                  <a:schemeClr val="accent1"/>
                </a:solidFill>
              </a:rPr>
              <a:t>Invitation to file written submissions on this issue in a case before HHJ Bellamy</a:t>
            </a:r>
          </a:p>
          <a:p>
            <a:r>
              <a:rPr lang="en-US" dirty="0" smtClean="0">
                <a:solidFill>
                  <a:schemeClr val="accent1"/>
                </a:solidFill>
              </a:rPr>
              <a:t>Community Care Live Conference - panel discussion arising out of guidance, May 16</a:t>
            </a:r>
          </a:p>
          <a:p>
            <a:endParaRPr lang="en-US" dirty="0"/>
          </a:p>
        </p:txBody>
      </p:sp>
    </p:spTree>
    <p:extLst>
      <p:ext uri="{BB962C8B-B14F-4D97-AF65-F5344CB8AC3E}">
        <p14:creationId xmlns:p14="http://schemas.microsoft.com/office/powerpoint/2010/main" val="3608221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20 Guidance Note</a:t>
            </a:r>
            <a:endParaRPr lang="en-US" dirty="0"/>
          </a:p>
        </p:txBody>
      </p:sp>
      <p:pic>
        <p:nvPicPr>
          <p:cNvPr id="7" name="Content Placeholder 6" descr="Screen Shot 2016-03-13 at 17.15.04.png"/>
          <p:cNvPicPr>
            <a:picLocks noGrp="1" noChangeAspect="1"/>
          </p:cNvPicPr>
          <p:nvPr>
            <p:ph sz="half" idx="2"/>
          </p:nvPr>
        </p:nvPicPr>
        <p:blipFill>
          <a:blip r:embed="rId3">
            <a:extLst>
              <a:ext uri="{28A0092B-C50C-407E-A947-70E740481C1C}">
                <a14:useLocalDpi xmlns:a14="http://schemas.microsoft.com/office/drawing/2010/main" val="0"/>
              </a:ext>
            </a:extLst>
          </a:blip>
          <a:srcRect t="8731" b="8731"/>
          <a:stretch>
            <a:fillRect/>
          </a:stretch>
        </p:blipFill>
        <p:spPr/>
      </p:pic>
      <p:sp>
        <p:nvSpPr>
          <p:cNvPr id="8" name="Content Placeholder 7"/>
          <p:cNvSpPr>
            <a:spLocks noGrp="1"/>
          </p:cNvSpPr>
          <p:nvPr>
            <p:ph sz="half" idx="1"/>
          </p:nvPr>
        </p:nvSpPr>
        <p:spPr>
          <a:xfrm>
            <a:off x="498518" y="1985963"/>
            <a:ext cx="3657600" cy="4140200"/>
          </a:xfrm>
        </p:spPr>
        <p:txBody>
          <a:bodyPr>
            <a:noAutofit/>
          </a:bodyPr>
          <a:lstStyle/>
          <a:p>
            <a:r>
              <a:rPr lang="en-US" sz="1500" dirty="0" smtClean="0"/>
              <a:t>Hot topic </a:t>
            </a:r>
            <a:r>
              <a:rPr lang="en-US" sz="1500" dirty="0"/>
              <a:t>for parents, lots of confusion, anxiety, </a:t>
            </a:r>
            <a:r>
              <a:rPr lang="en-US" sz="1500" dirty="0" smtClean="0"/>
              <a:t>misunderstanding</a:t>
            </a:r>
            <a:endParaRPr lang="en-US" sz="1500" dirty="0"/>
          </a:p>
          <a:p>
            <a:r>
              <a:rPr lang="en-US" sz="1500" dirty="0" smtClean="0"/>
              <a:t>S. </a:t>
            </a:r>
            <a:r>
              <a:rPr lang="en-US" sz="1500" dirty="0"/>
              <a:t>20 post most visited post on Child Protection Resource blog over sustained period – source of confusion for parents</a:t>
            </a:r>
          </a:p>
          <a:p>
            <a:r>
              <a:rPr lang="en-US" sz="1500" dirty="0"/>
              <a:t>Significant interest in </a:t>
            </a:r>
            <a:r>
              <a:rPr lang="en-US" sz="1500" dirty="0" err="1"/>
              <a:t>Suesspicious</a:t>
            </a:r>
            <a:r>
              <a:rPr lang="en-US" sz="1500" dirty="0"/>
              <a:t> </a:t>
            </a:r>
            <a:r>
              <a:rPr lang="en-US" sz="1500" dirty="0" smtClean="0"/>
              <a:t>Minds: </a:t>
            </a:r>
            <a:r>
              <a:rPr lang="en-US" sz="1500" dirty="0"/>
              <a:t>“Social Services are asking me to put my child in </a:t>
            </a:r>
            <a:r>
              <a:rPr lang="en-US" sz="1500" dirty="0" smtClean="0"/>
              <a:t>care &amp; they </a:t>
            </a:r>
            <a:r>
              <a:rPr lang="en-US" sz="1500" dirty="0"/>
              <a:t>want me to do it now</a:t>
            </a:r>
            <a:r>
              <a:rPr lang="en-US" sz="1500" dirty="0" smtClean="0"/>
              <a:t>” (See also Surviving Safeguarding)</a:t>
            </a:r>
            <a:endParaRPr lang="en-US" sz="1500" dirty="0"/>
          </a:p>
          <a:p>
            <a:r>
              <a:rPr lang="en-US" sz="1500" dirty="0" smtClean="0"/>
              <a:t>Several recent </a:t>
            </a:r>
            <a:r>
              <a:rPr lang="en-US" sz="1500" dirty="0"/>
              <a:t>cases </a:t>
            </a:r>
            <a:r>
              <a:rPr lang="en-US" sz="1500" dirty="0" smtClean="0"/>
              <a:t>incl. Re N &amp; damages </a:t>
            </a:r>
            <a:r>
              <a:rPr lang="en-US" sz="1500" dirty="0"/>
              <a:t>for breaches of Human </a:t>
            </a:r>
            <a:r>
              <a:rPr lang="en-US" sz="1500" dirty="0" err="1" smtClean="0"/>
              <a:t>Rts</a:t>
            </a:r>
            <a:r>
              <a:rPr lang="en-US" sz="1500" dirty="0" smtClean="0"/>
              <a:t> </a:t>
            </a:r>
            <a:r>
              <a:rPr lang="en-US" sz="1500" dirty="0"/>
              <a:t>suggest that professionals would also benefit from guidance in a </a:t>
            </a:r>
            <a:r>
              <a:rPr lang="en-US" sz="1500" dirty="0" smtClean="0"/>
              <a:t>more </a:t>
            </a:r>
            <a:r>
              <a:rPr lang="en-US" sz="1500" dirty="0"/>
              <a:t>accessible / </a:t>
            </a:r>
            <a:r>
              <a:rPr lang="en-US" sz="1500" dirty="0" smtClean="0"/>
              <a:t>digestible format than judgments</a:t>
            </a:r>
            <a:endParaRPr lang="en-US" sz="1500" dirty="0"/>
          </a:p>
        </p:txBody>
      </p:sp>
    </p:spTree>
    <p:extLst>
      <p:ext uri="{BB962C8B-B14F-4D97-AF65-F5344CB8AC3E}">
        <p14:creationId xmlns:p14="http://schemas.microsoft.com/office/powerpoint/2010/main" val="340564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20 Guidance Note</a:t>
            </a:r>
            <a:endParaRPr lang="en-US" dirty="0"/>
          </a:p>
        </p:txBody>
      </p:sp>
      <p:pic>
        <p:nvPicPr>
          <p:cNvPr id="7" name="Content Placeholder 6" descr="Screen Shot 2016-03-13 at 17.15.04.png"/>
          <p:cNvPicPr>
            <a:picLocks noGrp="1" noChangeAspect="1"/>
          </p:cNvPicPr>
          <p:nvPr>
            <p:ph sz="half" idx="2"/>
          </p:nvPr>
        </p:nvPicPr>
        <p:blipFill>
          <a:blip r:embed="rId3">
            <a:extLst>
              <a:ext uri="{28A0092B-C50C-407E-A947-70E740481C1C}">
                <a14:useLocalDpi xmlns:a14="http://schemas.microsoft.com/office/drawing/2010/main" val="0"/>
              </a:ext>
            </a:extLst>
          </a:blip>
          <a:srcRect t="8731" b="8731"/>
          <a:stretch>
            <a:fillRect/>
          </a:stretch>
        </p:blipFill>
        <p:spPr/>
      </p:pic>
      <p:sp>
        <p:nvSpPr>
          <p:cNvPr id="10" name="Content Placeholder 2"/>
          <p:cNvSpPr txBox="1">
            <a:spLocks/>
          </p:cNvSpPr>
          <p:nvPr/>
        </p:nvSpPr>
        <p:spPr>
          <a:xfrm>
            <a:off x="498474" y="198596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r>
              <a:rPr lang="en-US" dirty="0" smtClean="0"/>
              <a:t>Built upon approach used in developing recording guidance </a:t>
            </a:r>
          </a:p>
          <a:p>
            <a:r>
              <a:rPr lang="en-US" dirty="0" smtClean="0"/>
              <a:t>Steering a line between endorsing law / “judicial policy making” and </a:t>
            </a:r>
            <a:r>
              <a:rPr lang="en-US" i="1" dirty="0" smtClean="0"/>
              <a:t>explaining</a:t>
            </a:r>
            <a:r>
              <a:rPr lang="en-US" dirty="0" smtClean="0"/>
              <a:t> it</a:t>
            </a:r>
          </a:p>
          <a:p>
            <a:r>
              <a:rPr lang="en-US" dirty="0" smtClean="0"/>
              <a:t>Inviting, considering and incorporating feedback and revising </a:t>
            </a:r>
          </a:p>
          <a:p>
            <a:r>
              <a:rPr lang="en-US" dirty="0" smtClean="0"/>
              <a:t>Publishing rationale for response – criticism as tool for improvement</a:t>
            </a:r>
          </a:p>
          <a:p>
            <a:endParaRPr lang="en-US" dirty="0"/>
          </a:p>
        </p:txBody>
      </p:sp>
    </p:spTree>
    <p:extLst>
      <p:ext uri="{BB962C8B-B14F-4D97-AF65-F5344CB8AC3E}">
        <p14:creationId xmlns:p14="http://schemas.microsoft.com/office/powerpoint/2010/main" val="4050805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www.transparencyproject.org.uk</a:t>
            </a:r>
            <a:endParaRPr lang="en-US" dirty="0"/>
          </a:p>
        </p:txBody>
      </p:sp>
      <p:pic>
        <p:nvPicPr>
          <p:cNvPr id="15" name="Content Placeholder 14" descr="Screen Shot 2016-03-11 at 22.29.48.png"/>
          <p:cNvPicPr>
            <a:picLocks noGrp="1" noChangeAspect="1"/>
          </p:cNvPicPr>
          <p:nvPr>
            <p:ph type="pic" idx="1"/>
          </p:nvPr>
        </p:nvPicPr>
        <p:blipFill>
          <a:blip r:embed="rId3">
            <a:extLst>
              <a:ext uri="{28A0092B-C50C-407E-A947-70E740481C1C}">
                <a14:useLocalDpi xmlns:a14="http://schemas.microsoft.com/office/drawing/2010/main" val="0"/>
              </a:ext>
            </a:extLst>
          </a:blip>
          <a:srcRect l="5032" r="5032"/>
          <a:stretch>
            <a:fillRect/>
          </a:stretch>
        </p:blipFill>
        <p:spPr/>
      </p:pic>
      <p:sp>
        <p:nvSpPr>
          <p:cNvPr id="13" name="Text Placeholder 12"/>
          <p:cNvSpPr>
            <a:spLocks noGrp="1"/>
          </p:cNvSpPr>
          <p:nvPr>
            <p:ph type="body" sz="half" idx="2"/>
          </p:nvPr>
        </p:nvSpPr>
        <p:spPr/>
        <p:txBody>
          <a:bodyPr>
            <a:normAutofit/>
          </a:bodyPr>
          <a:lstStyle/>
          <a:p>
            <a:endParaRPr lang="en-US" b="1" dirty="0" smtClean="0"/>
          </a:p>
          <a:p>
            <a:r>
              <a:rPr lang="en-US" b="1" dirty="0" err="1" smtClean="0"/>
              <a:t>info@transparencyproject.org.uk</a:t>
            </a:r>
            <a:endParaRPr lang="en-US" b="1" dirty="0" smtClean="0"/>
          </a:p>
          <a:p>
            <a:r>
              <a:rPr lang="en-US" b="1" dirty="0" smtClean="0"/>
              <a:t>@</a:t>
            </a:r>
            <a:r>
              <a:rPr lang="en-US" b="1" dirty="0" err="1" smtClean="0"/>
              <a:t>seethrujustice</a:t>
            </a:r>
            <a:endParaRPr lang="en-US" dirty="0" smtClean="0"/>
          </a:p>
          <a:p>
            <a:endParaRPr lang="en-US" dirty="0"/>
          </a:p>
        </p:txBody>
      </p:sp>
    </p:spTree>
    <p:extLst>
      <p:ext uri="{BB962C8B-B14F-4D97-AF65-F5344CB8AC3E}">
        <p14:creationId xmlns:p14="http://schemas.microsoft.com/office/powerpoint/2010/main" val="61688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objects</a:t>
            </a:r>
            <a:endParaRPr lang="en-US" dirty="0"/>
          </a:p>
        </p:txBody>
      </p:sp>
      <p:sp>
        <p:nvSpPr>
          <p:cNvPr id="3" name="Content Placeholder 2"/>
          <p:cNvSpPr>
            <a:spLocks noGrp="1"/>
          </p:cNvSpPr>
          <p:nvPr>
            <p:ph idx="1"/>
          </p:nvPr>
        </p:nvSpPr>
        <p:spPr/>
        <p:txBody>
          <a:bodyPr>
            <a:normAutofit fontScale="92500"/>
          </a:bodyPr>
          <a:lstStyle/>
          <a:p>
            <a:r>
              <a:rPr lang="en-US" dirty="0" smtClean="0"/>
              <a:t>To </a:t>
            </a:r>
            <a:r>
              <a:rPr lang="en-US" dirty="0"/>
              <a:t>advance the education of the public in the subject of family law and its administration, including the family justice system in England </a:t>
            </a:r>
            <a:r>
              <a:rPr lang="en-US" dirty="0" smtClean="0"/>
              <a:t>&amp; Wales </a:t>
            </a:r>
            <a:r>
              <a:rPr lang="en-US" dirty="0"/>
              <a:t>and the work of the family courts, in particular but not exclusively through the provision of balanced, accurate and accessible information about the work of family courts and the facilitating of public discussions and debates which encompass a range of viewpoints.</a:t>
            </a:r>
          </a:p>
          <a:p>
            <a:r>
              <a:rPr lang="en-US" dirty="0"/>
              <a:t>To promote the sound administration and development of the law in England </a:t>
            </a:r>
            <a:r>
              <a:rPr lang="en-US" dirty="0" smtClean="0"/>
              <a:t>&amp; Wales</a:t>
            </a:r>
            <a:r>
              <a:rPr lang="en-US" dirty="0"/>
              <a:t>, in particular, family law, by encouraging and contributing to the transparency of processes in the family justice system, contributing to public legal education concerning family law and matters of family justice, enhancing access to justice in matters of family law and by such other means as the trustees may determine.</a:t>
            </a:r>
          </a:p>
        </p:txBody>
      </p:sp>
    </p:spTree>
    <p:extLst>
      <p:ext uri="{BB962C8B-B14F-4D97-AF65-F5344CB8AC3E}">
        <p14:creationId xmlns:p14="http://schemas.microsoft.com/office/powerpoint/2010/main" val="269398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ethos</a:t>
            </a:r>
            <a:endParaRPr lang="en-US" dirty="0"/>
          </a:p>
        </p:txBody>
      </p:sp>
      <p:sp>
        <p:nvSpPr>
          <p:cNvPr id="3" name="Content Placeholder 2"/>
          <p:cNvSpPr>
            <a:spLocks noGrp="1"/>
          </p:cNvSpPr>
          <p:nvPr>
            <p:ph sz="half" idx="1"/>
          </p:nvPr>
        </p:nvSpPr>
        <p:spPr>
          <a:xfrm>
            <a:off x="510848" y="1898664"/>
            <a:ext cx="7558960" cy="4227499"/>
          </a:xfrm>
        </p:spPr>
        <p:txBody>
          <a:bodyPr>
            <a:normAutofit lnSpcReduction="10000"/>
          </a:bodyPr>
          <a:lstStyle/>
          <a:p>
            <a:r>
              <a:rPr lang="en-US" dirty="0" smtClean="0"/>
              <a:t>Collaborative</a:t>
            </a:r>
          </a:p>
          <a:p>
            <a:r>
              <a:rPr lang="en-US" dirty="0" smtClean="0"/>
              <a:t>Interdisciplinary</a:t>
            </a:r>
          </a:p>
          <a:p>
            <a:r>
              <a:rPr lang="en-US" dirty="0" smtClean="0"/>
              <a:t>Conversational</a:t>
            </a:r>
          </a:p>
          <a:p>
            <a:r>
              <a:rPr lang="en-US" dirty="0" smtClean="0"/>
              <a:t>Plain English</a:t>
            </a:r>
          </a:p>
          <a:p>
            <a:r>
              <a:rPr lang="en-US" dirty="0" smtClean="0"/>
              <a:t>Inclusive</a:t>
            </a:r>
          </a:p>
          <a:p>
            <a:r>
              <a:rPr lang="en-US" dirty="0" smtClean="0"/>
              <a:t>Transparent</a:t>
            </a:r>
          </a:p>
          <a:p>
            <a:r>
              <a:rPr lang="en-US" dirty="0" smtClean="0"/>
              <a:t>Host a </a:t>
            </a:r>
            <a:r>
              <a:rPr lang="en-US" i="1" dirty="0" smtClean="0"/>
              <a:t>range</a:t>
            </a:r>
            <a:r>
              <a:rPr lang="en-US" dirty="0" smtClean="0"/>
              <a:t> of opinions without aligning</a:t>
            </a:r>
          </a:p>
          <a:p>
            <a:r>
              <a:rPr lang="en-US" dirty="0"/>
              <a:t>Not a PR vehicle for FJS – the good, the bad and the ugly – informing public not persuading </a:t>
            </a:r>
            <a:r>
              <a:rPr lang="en-US" dirty="0" smtClean="0"/>
              <a:t>them</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85116166"/>
              </p:ext>
            </p:extLst>
          </p:nvPr>
        </p:nvGraphicFramePr>
        <p:xfrm>
          <a:off x="2148143" y="-128640"/>
          <a:ext cx="6051093" cy="568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8559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Lucy Reed </a:t>
            </a:r>
            <a:r>
              <a:rPr lang="en-US" dirty="0" smtClean="0"/>
              <a:t>(@</a:t>
            </a:r>
            <a:r>
              <a:rPr lang="en-US" dirty="0" err="1" smtClean="0"/>
              <a:t>familoo</a:t>
            </a:r>
            <a:r>
              <a:rPr lang="en-US" dirty="0" smtClean="0"/>
              <a:t>, barrister, blogger – Pink Tape)</a:t>
            </a:r>
          </a:p>
          <a:p>
            <a:r>
              <a:rPr lang="en-US" b="1" dirty="0" smtClean="0"/>
              <a:t>Sarah </a:t>
            </a:r>
            <a:r>
              <a:rPr lang="en-US" b="1" dirty="0" err="1" smtClean="0"/>
              <a:t>Phillimore</a:t>
            </a:r>
            <a:r>
              <a:rPr lang="en-US" b="1" dirty="0" smtClean="0"/>
              <a:t> </a:t>
            </a:r>
            <a:r>
              <a:rPr lang="en-US" dirty="0" smtClean="0"/>
              <a:t>(@</a:t>
            </a:r>
            <a:r>
              <a:rPr lang="en-US" dirty="0" err="1" smtClean="0"/>
              <a:t>svphillimore</a:t>
            </a:r>
            <a:r>
              <a:rPr lang="en-US" dirty="0" smtClean="0"/>
              <a:t> @</a:t>
            </a:r>
            <a:r>
              <a:rPr lang="en-US" dirty="0" err="1" smtClean="0"/>
              <a:t>cpresource</a:t>
            </a:r>
            <a:r>
              <a:rPr lang="en-US" dirty="0" smtClean="0"/>
              <a:t>, barrister, blogger – Child Protection Resource)</a:t>
            </a:r>
          </a:p>
          <a:p>
            <a:r>
              <a:rPr lang="en-US" b="1" dirty="0" smtClean="0"/>
              <a:t>Julie Doughty </a:t>
            </a:r>
            <a:r>
              <a:rPr lang="en-US" dirty="0" smtClean="0"/>
              <a:t>(@</a:t>
            </a:r>
            <a:r>
              <a:rPr lang="en-US" dirty="0" err="1" smtClean="0"/>
              <a:t>julie_doughty</a:t>
            </a:r>
            <a:r>
              <a:rPr lang="en-US" dirty="0" smtClean="0"/>
              <a:t>, Lecturer in Law, Cardiff </a:t>
            </a:r>
            <a:r>
              <a:rPr lang="en-US" dirty="0" err="1" smtClean="0"/>
              <a:t>Uni</a:t>
            </a:r>
            <a:r>
              <a:rPr lang="en-US" dirty="0" smtClean="0"/>
              <a:t>)</a:t>
            </a:r>
            <a:r>
              <a:rPr lang="en-US" dirty="0" err="1" smtClean="0"/>
              <a:t>versity</a:t>
            </a:r>
            <a:r>
              <a:rPr lang="en-US" dirty="0" smtClean="0"/>
              <a:t>)</a:t>
            </a:r>
          </a:p>
          <a:p>
            <a:r>
              <a:rPr lang="en-US" b="1" dirty="0" smtClean="0"/>
              <a:t>Alice </a:t>
            </a:r>
            <a:r>
              <a:rPr lang="en-US" b="1" dirty="0" err="1" smtClean="0"/>
              <a:t>Twaite</a:t>
            </a:r>
            <a:r>
              <a:rPr lang="en-US" b="1" dirty="0" smtClean="0"/>
              <a:t> </a:t>
            </a:r>
            <a:r>
              <a:rPr lang="en-US" dirty="0" smtClean="0"/>
              <a:t>(@</a:t>
            </a:r>
            <a:r>
              <a:rPr lang="en-US" dirty="0" err="1" smtClean="0"/>
              <a:t>alicetwaite</a:t>
            </a:r>
            <a:r>
              <a:rPr lang="en-US" dirty="0" smtClean="0"/>
              <a:t>, non-</a:t>
            </a:r>
            <a:r>
              <a:rPr lang="en-US" dirty="0" err="1" smtClean="0"/>
              <a:t>practising</a:t>
            </a:r>
            <a:r>
              <a:rPr lang="en-US" dirty="0"/>
              <a:t> </a:t>
            </a:r>
            <a:r>
              <a:rPr lang="en-US" dirty="0" smtClean="0"/>
              <a:t>solicitor / social worker, FRG)</a:t>
            </a:r>
          </a:p>
          <a:p>
            <a:r>
              <a:rPr lang="en-US" b="1" dirty="0" smtClean="0"/>
              <a:t>Andrew Pack </a:t>
            </a:r>
            <a:r>
              <a:rPr lang="en-US" dirty="0" smtClean="0"/>
              <a:t>(@</a:t>
            </a:r>
            <a:r>
              <a:rPr lang="en-US" dirty="0" err="1" smtClean="0"/>
              <a:t>suesspiciousmin</a:t>
            </a:r>
            <a:r>
              <a:rPr lang="en-US" dirty="0" smtClean="0"/>
              <a:t>, LA solicitor, blogger – </a:t>
            </a:r>
            <a:r>
              <a:rPr lang="en-US" dirty="0" err="1" smtClean="0"/>
              <a:t>Suesspicious</a:t>
            </a:r>
            <a:r>
              <a:rPr lang="en-US" dirty="0" smtClean="0"/>
              <a:t> Minds)</a:t>
            </a:r>
          </a:p>
          <a:p>
            <a:r>
              <a:rPr lang="en-US" b="1" dirty="0" smtClean="0"/>
              <a:t>Jacqui </a:t>
            </a:r>
            <a:r>
              <a:rPr lang="en-US" b="1" dirty="0" err="1" smtClean="0"/>
              <a:t>Gilliatt</a:t>
            </a:r>
            <a:r>
              <a:rPr lang="en-US" b="1" dirty="0" smtClean="0"/>
              <a:t> </a:t>
            </a:r>
            <a:r>
              <a:rPr lang="en-US" dirty="0" smtClean="0"/>
              <a:t>(@</a:t>
            </a:r>
            <a:r>
              <a:rPr lang="en-US" dirty="0" err="1" smtClean="0"/>
              <a:t>jacquig</a:t>
            </a:r>
            <a:r>
              <a:rPr lang="en-US" dirty="0" smtClean="0"/>
              <a:t> barrister, blogger – Children in Law / Bloody Relations)</a:t>
            </a:r>
          </a:p>
          <a:p>
            <a:r>
              <a:rPr lang="en-US" b="1" dirty="0" smtClean="0"/>
              <a:t>Paul </a:t>
            </a:r>
            <a:r>
              <a:rPr lang="en-US" b="1" dirty="0" err="1" smtClean="0"/>
              <a:t>Magrath</a:t>
            </a:r>
            <a:r>
              <a:rPr lang="en-US" b="1" dirty="0" smtClean="0"/>
              <a:t> </a:t>
            </a:r>
            <a:r>
              <a:rPr lang="en-US" dirty="0" smtClean="0"/>
              <a:t>(@</a:t>
            </a:r>
            <a:r>
              <a:rPr lang="en-US" dirty="0" err="1" smtClean="0"/>
              <a:t>maggotlaw</a:t>
            </a:r>
            <a:r>
              <a:rPr lang="en-US" dirty="0" smtClean="0"/>
              <a:t>, law reporter and blogger at ICLR)</a:t>
            </a:r>
          </a:p>
          <a:p>
            <a:r>
              <a:rPr lang="en-US" b="1" dirty="0" smtClean="0"/>
              <a:t>Louise Tickle </a:t>
            </a:r>
            <a:r>
              <a:rPr lang="en-US" dirty="0" smtClean="0"/>
              <a:t>(@</a:t>
            </a:r>
            <a:r>
              <a:rPr lang="en-US" dirty="0" err="1" smtClean="0"/>
              <a:t>louisetickle</a:t>
            </a:r>
            <a:r>
              <a:rPr lang="en-US" dirty="0" smtClean="0"/>
              <a:t>, journalist)</a:t>
            </a:r>
          </a:p>
          <a:p>
            <a:pPr algn="r"/>
            <a:r>
              <a:rPr lang="en-US" b="1" dirty="0" smtClean="0"/>
              <a:t>Judith </a:t>
            </a:r>
            <a:r>
              <a:rPr lang="en-US" b="1" dirty="0" err="1" smtClean="0"/>
              <a:t>Townend</a:t>
            </a:r>
            <a:r>
              <a:rPr lang="en-US" b="1" dirty="0" smtClean="0"/>
              <a:t> </a:t>
            </a:r>
            <a:r>
              <a:rPr lang="en-US" dirty="0" smtClean="0"/>
              <a:t>(@</a:t>
            </a:r>
            <a:r>
              <a:rPr lang="en-US" dirty="0" err="1" smtClean="0"/>
              <a:t>jtownend</a:t>
            </a:r>
            <a:r>
              <a:rPr lang="en-US" dirty="0" smtClean="0"/>
              <a:t>, researcher Inst. Advanced Legal Studies, Director Information </a:t>
            </a:r>
            <a:r>
              <a:rPr lang="en-US" dirty="0"/>
              <a:t>Law &amp; </a:t>
            </a:r>
            <a:r>
              <a:rPr lang="en-US" dirty="0" smtClean="0"/>
              <a:t>	              Policy Centre)</a:t>
            </a:r>
          </a:p>
        </p:txBody>
      </p:sp>
    </p:spTree>
    <p:extLst>
      <p:ext uri="{BB962C8B-B14F-4D97-AF65-F5344CB8AC3E}">
        <p14:creationId xmlns:p14="http://schemas.microsoft.com/office/powerpoint/2010/main" val="1734058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Achievements so far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89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Plain </a:t>
            </a:r>
            <a:r>
              <a:rPr lang="en-US" sz="2400" dirty="0" smtClean="0"/>
              <a:t>English – talking to parents, professionals and the interested public</a:t>
            </a:r>
          </a:p>
          <a:p>
            <a:r>
              <a:rPr lang="en-US" sz="2400" dirty="0" smtClean="0"/>
              <a:t>Correcting &amp; Challenging </a:t>
            </a:r>
            <a:r>
              <a:rPr lang="en-US" sz="2400" dirty="0" smtClean="0"/>
              <a:t>inaccurate reports of cases in news </a:t>
            </a:r>
            <a:r>
              <a:rPr lang="en-US" sz="2400" dirty="0" smtClean="0"/>
              <a:t>media</a:t>
            </a:r>
            <a:endParaRPr lang="en-US" sz="2400" dirty="0" smtClean="0"/>
          </a:p>
          <a:p>
            <a:r>
              <a:rPr lang="en-US" sz="2400" dirty="0" smtClean="0"/>
              <a:t>Explaining confusing or complicated judgments / news reports</a:t>
            </a:r>
          </a:p>
          <a:p>
            <a:r>
              <a:rPr lang="en-US" sz="2400" dirty="0" smtClean="0"/>
              <a:t>Linking up news reports with BAILII judgments so public can access the detail</a:t>
            </a:r>
          </a:p>
          <a:p>
            <a:r>
              <a:rPr lang="en-US" sz="2400" dirty="0" smtClean="0"/>
              <a:t>Commenting on the significance of cases</a:t>
            </a:r>
          </a:p>
          <a:p>
            <a:r>
              <a:rPr lang="en-US" sz="2400" dirty="0" smtClean="0"/>
              <a:t>Commentary from a range of </a:t>
            </a:r>
            <a:r>
              <a:rPr lang="en-US" sz="2400" dirty="0" smtClean="0"/>
              <a:t>disciplines / perspectives</a:t>
            </a:r>
            <a:endParaRPr lang="en-US" sz="2400" dirty="0" smtClean="0"/>
          </a:p>
          <a:p>
            <a:r>
              <a:rPr lang="en-US" sz="2400" dirty="0" smtClean="0"/>
              <a:t>Signposting to other </a:t>
            </a:r>
            <a:r>
              <a:rPr lang="en-US" sz="2400" dirty="0" smtClean="0"/>
              <a:t>resources and interesting articles / discussion</a:t>
            </a:r>
            <a:endParaRPr lang="en-US" sz="2400" dirty="0" smtClean="0"/>
          </a:p>
          <a:p>
            <a:r>
              <a:rPr lang="en-US" sz="2400" dirty="0" smtClean="0"/>
              <a:t>Exploring myths or concerns about FJS  </a:t>
            </a:r>
            <a:endParaRPr lang="en-US" sz="2400" dirty="0" smtClean="0"/>
          </a:p>
          <a:p>
            <a:r>
              <a:rPr lang="en-US" sz="2400" dirty="0" smtClean="0"/>
              <a:t>Cross postings on </a:t>
            </a:r>
            <a:r>
              <a:rPr lang="en-US" sz="2400" dirty="0" err="1" smtClean="0"/>
              <a:t>Inforrm</a:t>
            </a:r>
            <a:r>
              <a:rPr lang="en-US" sz="2400" dirty="0" smtClean="0"/>
              <a:t> / Justice Gap </a:t>
            </a:r>
            <a:endParaRPr lang="en-US" sz="2400" dirty="0" smtClean="0"/>
          </a:p>
        </p:txBody>
      </p:sp>
    </p:spTree>
    <p:extLst>
      <p:ext uri="{BB962C8B-B14F-4D97-AF65-F5344CB8AC3E}">
        <p14:creationId xmlns:p14="http://schemas.microsoft.com/office/powerpoint/2010/main" val="2279309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activities</a:t>
            </a:r>
            <a:endParaRPr lang="en-US" dirty="0"/>
          </a:p>
        </p:txBody>
      </p:sp>
      <p:sp>
        <p:nvSpPr>
          <p:cNvPr id="3" name="Content Placeholder 2"/>
          <p:cNvSpPr>
            <a:spLocks noGrp="1"/>
          </p:cNvSpPr>
          <p:nvPr>
            <p:ph idx="1"/>
          </p:nvPr>
        </p:nvSpPr>
        <p:spPr/>
        <p:txBody>
          <a:bodyPr>
            <a:noAutofit/>
          </a:bodyPr>
          <a:lstStyle/>
          <a:p>
            <a:r>
              <a:rPr lang="en-US" sz="1600" dirty="0" smtClean="0"/>
              <a:t>Guidance documents – explainers / tools for use by professionals and parents – separately or together </a:t>
            </a:r>
          </a:p>
          <a:p>
            <a:r>
              <a:rPr lang="en-US" sz="1600" dirty="0" smtClean="0"/>
              <a:t>Multidisciplinary </a:t>
            </a:r>
            <a:r>
              <a:rPr lang="en-US" sz="1600" dirty="0" smtClean="0"/>
              <a:t>Conference June </a:t>
            </a:r>
            <a:r>
              <a:rPr lang="en-US" sz="1600" dirty="0" smtClean="0"/>
              <a:t>15 : Is </a:t>
            </a:r>
            <a:r>
              <a:rPr lang="en-US" sz="1600" dirty="0" smtClean="0"/>
              <a:t>the child protection system fit for purpose?</a:t>
            </a:r>
          </a:p>
          <a:p>
            <a:r>
              <a:rPr lang="en-US" sz="1600" dirty="0" smtClean="0"/>
              <a:t>Media (broadcast media, </a:t>
            </a:r>
            <a:r>
              <a:rPr lang="en-US" sz="1600" dirty="0" smtClean="0"/>
              <a:t>coverage (Community Care, </a:t>
            </a:r>
            <a:r>
              <a:rPr lang="en-US" sz="1600" dirty="0" err="1" smtClean="0"/>
              <a:t>Jordans</a:t>
            </a:r>
            <a:r>
              <a:rPr lang="en-US" sz="1600" dirty="0" smtClean="0"/>
              <a:t>, Guardian</a:t>
            </a:r>
            <a:r>
              <a:rPr lang="en-US" sz="1600" dirty="0" smtClean="0"/>
              <a:t>)</a:t>
            </a:r>
            <a:r>
              <a:rPr lang="en-US" sz="1600" dirty="0" smtClean="0"/>
              <a:t> articles </a:t>
            </a:r>
            <a:r>
              <a:rPr lang="en-US" sz="1600" dirty="0" smtClean="0"/>
              <a:t>in legal </a:t>
            </a:r>
            <a:r>
              <a:rPr lang="en-US" sz="1600" dirty="0" smtClean="0"/>
              <a:t>publications (FLJ), </a:t>
            </a:r>
            <a:r>
              <a:rPr lang="en-US" sz="1600" dirty="0" smtClean="0"/>
              <a:t>social media</a:t>
            </a:r>
            <a:r>
              <a:rPr lang="is-IS" sz="1600" dirty="0" smtClean="0"/>
              <a:t>…</a:t>
            </a:r>
            <a:r>
              <a:rPr lang="en-US" sz="1600" dirty="0" smtClean="0"/>
              <a:t>)</a:t>
            </a:r>
          </a:p>
          <a:p>
            <a:r>
              <a:rPr lang="en-US" sz="1600" dirty="0" smtClean="0"/>
              <a:t>Participation in transparency </a:t>
            </a:r>
            <a:r>
              <a:rPr lang="en-US" sz="1600" dirty="0" smtClean="0"/>
              <a:t>debate and monitoring of transparency reform </a:t>
            </a:r>
            <a:r>
              <a:rPr lang="en-US" sz="1600" dirty="0" smtClean="0"/>
              <a:t>(reporting on / participating in events, </a:t>
            </a:r>
            <a:r>
              <a:rPr lang="en-US" sz="1600" dirty="0" smtClean="0"/>
              <a:t>consultation responses (Next Steps, CPR </a:t>
            </a:r>
            <a:r>
              <a:rPr lang="en-US" sz="1600" dirty="0" err="1" smtClean="0"/>
              <a:t>etc</a:t>
            </a:r>
            <a:r>
              <a:rPr lang="en-US" sz="1600" dirty="0" smtClean="0"/>
              <a:t>)</a:t>
            </a:r>
          </a:p>
          <a:p>
            <a:r>
              <a:rPr lang="en-US" sz="1600" dirty="0" smtClean="0"/>
              <a:t>Informing development of Nuffield funded research project re implementation of Transparency Guidance led by </a:t>
            </a:r>
            <a:r>
              <a:rPr lang="en-US" sz="1600" dirty="0" err="1" smtClean="0"/>
              <a:t>Dr</a:t>
            </a:r>
            <a:r>
              <a:rPr lang="en-US" sz="1600" dirty="0" smtClean="0"/>
              <a:t> Doughty @ Cardiff </a:t>
            </a:r>
            <a:r>
              <a:rPr lang="en-US" sz="1600" dirty="0" err="1" smtClean="0"/>
              <a:t>Uni</a:t>
            </a:r>
            <a:endParaRPr lang="en-US" sz="1600" dirty="0" smtClean="0"/>
          </a:p>
          <a:p>
            <a:r>
              <a:rPr lang="en-US" sz="1600" dirty="0" smtClean="0"/>
              <a:t>Building links between family lawyers / FJS and journalists reporting on it and with other </a:t>
            </a:r>
            <a:r>
              <a:rPr lang="en-US" sz="1600" dirty="0" err="1" smtClean="0"/>
              <a:t>organisations</a:t>
            </a:r>
            <a:r>
              <a:rPr lang="en-US" sz="1600" dirty="0" smtClean="0"/>
              <a:t> with overlapping objectives (Full Fact)</a:t>
            </a:r>
            <a:endParaRPr lang="en-US" sz="1600" dirty="0" smtClean="0"/>
          </a:p>
        </p:txBody>
      </p:sp>
    </p:spTree>
    <p:extLst>
      <p:ext uri="{BB962C8B-B14F-4D97-AF65-F5344CB8AC3E}">
        <p14:creationId xmlns:p14="http://schemas.microsoft.com/office/powerpoint/2010/main" val="2064916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sampler</a:t>
            </a:r>
            <a:endParaRPr lang="en-US" dirty="0"/>
          </a:p>
        </p:txBody>
      </p:sp>
      <p:sp>
        <p:nvSpPr>
          <p:cNvPr id="3" name="Content Placeholder 2"/>
          <p:cNvSpPr>
            <a:spLocks noGrp="1"/>
          </p:cNvSpPr>
          <p:nvPr>
            <p:ph idx="1"/>
          </p:nvPr>
        </p:nvSpPr>
        <p:spPr/>
        <p:txBody>
          <a:bodyPr>
            <a:noAutofit/>
          </a:bodyPr>
          <a:lstStyle/>
          <a:p>
            <a:r>
              <a:rPr lang="en-US" dirty="0" smtClean="0"/>
              <a:t>June 2015, R4 Today re Rebecca </a:t>
            </a:r>
            <a:r>
              <a:rPr lang="en-US" dirty="0" err="1" smtClean="0"/>
              <a:t>Minnock</a:t>
            </a:r>
            <a:r>
              <a:rPr lang="en-US" dirty="0" smtClean="0"/>
              <a:t> (missing mum) case, L Reed </a:t>
            </a:r>
          </a:p>
          <a:p>
            <a:r>
              <a:rPr lang="en-US" dirty="0" smtClean="0"/>
              <a:t>In </a:t>
            </a:r>
            <a:r>
              <a:rPr lang="en-US" dirty="0"/>
              <a:t>child protection cases, healthy </a:t>
            </a:r>
            <a:r>
              <a:rPr lang="en-US" dirty="0" err="1"/>
              <a:t>scepticism</a:t>
            </a:r>
            <a:r>
              <a:rPr lang="en-US" dirty="0"/>
              <a:t> too often turns to dangerous distrust, New Statesman, Aug 15, L Reed</a:t>
            </a:r>
          </a:p>
          <a:p>
            <a:r>
              <a:rPr lang="en-US" dirty="0"/>
              <a:t>Why can’t we be clear about transparency in the Family Courts?, L Reed,  New Statesman, 17 Sept 15</a:t>
            </a:r>
          </a:p>
          <a:p>
            <a:r>
              <a:rPr lang="en-US" dirty="0"/>
              <a:t>‘I have panic attacks when I see my ex': fighting for custody after legal aid cuts, L Tickle, Guardian, 7 Nov 15</a:t>
            </a:r>
          </a:p>
          <a:p>
            <a:r>
              <a:rPr lang="en-US" dirty="0"/>
              <a:t>Why it’s easy to fall foul of our muddled child protection laws, S </a:t>
            </a:r>
            <a:r>
              <a:rPr lang="en-US" dirty="0" err="1"/>
              <a:t>Phillimore</a:t>
            </a:r>
            <a:r>
              <a:rPr lang="en-US" dirty="0"/>
              <a:t> / L Tickle, Guardian, 10 Nov </a:t>
            </a:r>
            <a:r>
              <a:rPr lang="en-US" dirty="0" smtClean="0"/>
              <a:t>15</a:t>
            </a:r>
            <a:endParaRPr lang="en-US" dirty="0"/>
          </a:p>
        </p:txBody>
      </p:sp>
    </p:spTree>
    <p:extLst>
      <p:ext uri="{BB962C8B-B14F-4D97-AF65-F5344CB8AC3E}">
        <p14:creationId xmlns:p14="http://schemas.microsoft.com/office/powerpoint/2010/main" val="936676483"/>
      </p:ext>
    </p:extLst>
  </p:cSld>
  <p:clrMapOvr>
    <a:masterClrMapping/>
  </p:clrMapOvr>
</p:sld>
</file>

<file path=ppt/theme/theme1.xml><?xml version="1.0" encoding="utf-8"?>
<a:theme xmlns:a="http://schemas.openxmlformats.org/drawingml/2006/main" name="Advantage">
  <a:themeElements>
    <a:clrScheme name="Custom 9">
      <a:dk1>
        <a:srgbClr val="000000"/>
      </a:dk1>
      <a:lt1>
        <a:srgbClr val="FFFFFF"/>
      </a:lt1>
      <a:dk2>
        <a:srgbClr val="46464A"/>
      </a:dk2>
      <a:lt2>
        <a:srgbClr val="E3DCCF"/>
      </a:lt2>
      <a:accent1>
        <a:srgbClr val="6F6F74"/>
      </a:accent1>
      <a:accent2>
        <a:srgbClr val="7EA989"/>
      </a:accent2>
      <a:accent3>
        <a:srgbClr val="BEAE98"/>
      </a:accent3>
      <a:accent4>
        <a:srgbClr val="92A9B9"/>
      </a:accent4>
      <a:accent5>
        <a:srgbClr val="52D0BB"/>
      </a:accent5>
      <a:accent6>
        <a:srgbClr val="535353"/>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1942</TotalTime>
  <Words>1881</Words>
  <Application>Microsoft Macintosh PowerPoint</Application>
  <PresentationFormat>On-screen Show (4:3)</PresentationFormat>
  <Paragraphs>179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Advantage</vt:lpstr>
      <vt:lpstr>The Transparency Project</vt:lpstr>
      <vt:lpstr>The background</vt:lpstr>
      <vt:lpstr>Charitable objects</vt:lpstr>
      <vt:lpstr>The ethos</vt:lpstr>
      <vt:lpstr>The project group</vt:lpstr>
      <vt:lpstr>Achievements so far</vt:lpstr>
      <vt:lpstr>Website</vt:lpstr>
      <vt:lpstr>Other activities</vt:lpstr>
      <vt:lpstr>Media sampler</vt:lpstr>
      <vt:lpstr>Media sampler</vt:lpstr>
      <vt:lpstr>Family Law Week</vt:lpstr>
      <vt:lpstr>Family Law Week</vt:lpstr>
      <vt:lpstr>Current Projects</vt:lpstr>
      <vt:lpstr>Some examples</vt:lpstr>
      <vt:lpstr>Reporters but not journalists?</vt:lpstr>
      <vt:lpstr>The missing mum case</vt:lpstr>
      <vt:lpstr>Poppi Worthington</vt:lpstr>
      <vt:lpstr>Challenging shoddy reporting</vt:lpstr>
      <vt:lpstr>Parents recording social workers</vt:lpstr>
      <vt:lpstr>Parents recording social workers</vt:lpstr>
      <vt:lpstr>Section 20 Guidance Note</vt:lpstr>
      <vt:lpstr>Section 20 Guidance Note</vt:lpstr>
      <vt:lpstr>www.transparencyproject.org.uk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Transparency Project</dc:title>
  <dc:creator>Lucy Reed</dc:creator>
  <cp:lastModifiedBy>Lucy Reed</cp:lastModifiedBy>
  <cp:revision>31</cp:revision>
  <dcterms:created xsi:type="dcterms:W3CDTF">2016-03-01T22:15:25Z</dcterms:created>
  <dcterms:modified xsi:type="dcterms:W3CDTF">2016-03-13T17:54:57Z</dcterms:modified>
</cp:coreProperties>
</file>